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36"/>
  </p:notesMasterIdLst>
  <p:sldIdLst>
    <p:sldId id="345" r:id="rId5"/>
    <p:sldId id="357" r:id="rId6"/>
    <p:sldId id="279" r:id="rId7"/>
    <p:sldId id="353" r:id="rId8"/>
    <p:sldId id="354" r:id="rId9"/>
    <p:sldId id="349" r:id="rId10"/>
    <p:sldId id="276" r:id="rId11"/>
    <p:sldId id="272" r:id="rId12"/>
    <p:sldId id="350" r:id="rId13"/>
    <p:sldId id="278" r:id="rId14"/>
    <p:sldId id="352" r:id="rId15"/>
    <p:sldId id="322" r:id="rId16"/>
    <p:sldId id="347" r:id="rId17"/>
    <p:sldId id="348" r:id="rId18"/>
    <p:sldId id="351" r:id="rId19"/>
    <p:sldId id="346" r:id="rId20"/>
    <p:sldId id="283" r:id="rId21"/>
    <p:sldId id="341" r:id="rId22"/>
    <p:sldId id="342" r:id="rId23"/>
    <p:sldId id="321" r:id="rId24"/>
    <p:sldId id="335" r:id="rId25"/>
    <p:sldId id="338" r:id="rId26"/>
    <p:sldId id="343" r:id="rId27"/>
    <p:sldId id="340" r:id="rId28"/>
    <p:sldId id="339" r:id="rId29"/>
    <p:sldId id="326" r:id="rId30"/>
    <p:sldId id="327" r:id="rId31"/>
    <p:sldId id="311" r:id="rId32"/>
    <p:sldId id="356" r:id="rId33"/>
    <p:sldId id="355" r:id="rId34"/>
    <p:sldId id="31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1E5"/>
    <a:srgbClr val="333A3E"/>
    <a:srgbClr val="969FA7"/>
    <a:srgbClr val="1CADE4"/>
    <a:srgbClr val="465359"/>
    <a:srgbClr val="404040"/>
    <a:srgbClr val="2354E8"/>
    <a:srgbClr val="ABD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74" autoAdjust="0"/>
    <p:restoredTop sz="93663" autoAdjust="0"/>
  </p:normalViewPr>
  <p:slideViewPr>
    <p:cSldViewPr snapToGrid="0">
      <p:cViewPr varScale="1">
        <p:scale>
          <a:sx n="118" d="100"/>
          <a:sy n="118" d="100"/>
        </p:scale>
        <p:origin x="19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AA07F-DF1B-47BB-AC59-AC7AF48EBA0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2BEEA3D-D5E7-41DB-B289-2803C6C410A6}" type="parTrans" cxnId="{9EE05C32-2CD0-4D55-A29D-29C4B5434907}">
      <dgm:prSet/>
      <dgm:spPr/>
      <dgm:t>
        <a:bodyPr/>
        <a:lstStyle/>
        <a:p>
          <a:endParaRPr lang="en-US"/>
        </a:p>
      </dgm:t>
    </dgm:pt>
    <dgm:pt modelId="{EE977052-D446-47FF-9F54-85884995B298}">
      <dgm:prSet phldrT="[Text]"/>
      <dgm:spPr>
        <a:solidFill>
          <a:schemeClr val="bg2">
            <a:lumMod val="25000"/>
          </a:schemeClr>
        </a:solidFill>
        <a:ln w="38100">
          <a:solidFill>
            <a:schemeClr val="bg1"/>
          </a:solidFill>
        </a:ln>
      </dgm:spPr>
      <dgm:t>
        <a:bodyPr/>
        <a:lstStyle/>
        <a:p>
          <a:r>
            <a:rPr lang="en-US"/>
            <a:t>Gaps Prioritized</a:t>
          </a:r>
        </a:p>
      </dgm:t>
    </dgm:pt>
    <dgm:pt modelId="{B7DA7838-E65E-4BAE-8B92-BD133D0A3E5A}" type="parTrans" cxnId="{7C517CDE-DF7D-4EBE-B373-935A9A7FF9B3}">
      <dgm:prSet/>
      <dgm:spPr>
        <a:solidFill>
          <a:srgbClr val="2354E8"/>
        </a:solidFill>
      </dgm:spPr>
      <dgm:t>
        <a:bodyPr/>
        <a:lstStyle/>
        <a:p>
          <a:endParaRPr lang="en-US"/>
        </a:p>
      </dgm:t>
    </dgm:pt>
    <dgm:pt modelId="{887F3F84-FBBA-47AD-B387-93F62BD38DA9}">
      <dgm:prSet phldrT="[Text]" custT="1"/>
      <dgm:spPr>
        <a:solidFill>
          <a:srgbClr val="FF0000"/>
        </a:solidFill>
        <a:ln w="38100">
          <a:solidFill>
            <a:schemeClr val="bg1"/>
          </a:solidFill>
        </a:ln>
      </dgm:spPr>
      <dgm:t>
        <a:bodyPr/>
        <a:lstStyle/>
        <a:p>
          <a:r>
            <a:rPr lang="en-US" sz="1600" u="sng" dirty="0"/>
            <a:t>T</a:t>
          </a:r>
          <a:r>
            <a:rPr lang="en-US" sz="1600" dirty="0"/>
            <a:t>hreat    Assessments</a:t>
          </a:r>
        </a:p>
      </dgm:t>
    </dgm:pt>
    <dgm:pt modelId="{E412DA6C-EA4A-4F87-8F87-90D1D4DCF4B5}" type="sibTrans" cxnId="{7C517CDE-DF7D-4EBE-B373-935A9A7FF9B3}">
      <dgm:prSet/>
      <dgm:spPr/>
      <dgm:t>
        <a:bodyPr/>
        <a:lstStyle/>
        <a:p>
          <a:endParaRPr lang="en-US"/>
        </a:p>
      </dgm:t>
    </dgm:pt>
    <dgm:pt modelId="{1C435EF8-38D1-4900-8B3B-37BDE9D29C9A}" type="parTrans" cxnId="{08040703-FC17-44C7-B9C3-A158D1D1642F}">
      <dgm:prSet/>
      <dgm:spPr>
        <a:solidFill>
          <a:srgbClr val="2354E8"/>
        </a:solidFill>
      </dgm:spPr>
      <dgm:t>
        <a:bodyPr/>
        <a:lstStyle/>
        <a:p>
          <a:endParaRPr lang="en-US"/>
        </a:p>
      </dgm:t>
    </dgm:pt>
    <dgm:pt modelId="{88AED9D8-627A-41F1-A237-6C67DA2A3051}">
      <dgm:prSet phldrT="[Text]" custT="1"/>
      <dgm:spPr>
        <a:solidFill>
          <a:srgbClr val="00B050"/>
        </a:solidFill>
        <a:ln w="38100">
          <a:solidFill>
            <a:schemeClr val="bg1"/>
          </a:solidFill>
        </a:ln>
      </dgm:spPr>
      <dgm:t>
        <a:bodyPr/>
        <a:lstStyle/>
        <a:p>
          <a:r>
            <a:rPr lang="en-US" sz="1600" u="sng"/>
            <a:t>C</a:t>
          </a:r>
          <a:r>
            <a:rPr lang="en-US" sz="1600"/>
            <a:t>apabilities Assessments</a:t>
          </a:r>
        </a:p>
      </dgm:t>
    </dgm:pt>
    <dgm:pt modelId="{E7DDDB71-5C89-4288-8AB8-C910EB44BC1B}" type="sibTrans" cxnId="{08040703-FC17-44C7-B9C3-A158D1D1642F}">
      <dgm:prSet/>
      <dgm:spPr/>
      <dgm:t>
        <a:bodyPr/>
        <a:lstStyle/>
        <a:p>
          <a:endParaRPr lang="en-US"/>
        </a:p>
      </dgm:t>
    </dgm:pt>
    <dgm:pt modelId="{39D3519F-E90B-4F6C-8066-91F4510B3CAA}" type="parTrans" cxnId="{04F8332C-E9BE-4350-A861-737DA3CAE715}">
      <dgm:prSet/>
      <dgm:spPr>
        <a:solidFill>
          <a:srgbClr val="2354E8"/>
        </a:solidFill>
      </dgm:spPr>
      <dgm:t>
        <a:bodyPr/>
        <a:lstStyle/>
        <a:p>
          <a:endParaRPr lang="en-US"/>
        </a:p>
      </dgm:t>
    </dgm:pt>
    <dgm:pt modelId="{C0129920-4138-4D3F-BDF4-77615286E1F9}">
      <dgm:prSet phldrT="[Text]" custT="1"/>
      <dgm:spPr>
        <a:solidFill>
          <a:srgbClr val="2354E8"/>
        </a:solidFill>
        <a:ln w="38100">
          <a:solidFill>
            <a:schemeClr val="bg1"/>
          </a:solidFill>
        </a:ln>
      </dgm:spPr>
      <dgm:t>
        <a:bodyPr/>
        <a:lstStyle/>
        <a:p>
          <a:r>
            <a:rPr lang="en-US" sz="1600" u="sng" dirty="0"/>
            <a:t>S</a:t>
          </a:r>
          <a:r>
            <a:rPr lang="en-US" sz="1600" dirty="0"/>
            <a:t>trategic </a:t>
          </a:r>
          <a:r>
            <a:rPr lang="en-US" sz="1600" u="sng" dirty="0"/>
            <a:t>D</a:t>
          </a:r>
          <a:r>
            <a:rPr lang="en-US" sz="1600" dirty="0"/>
            <a:t>rivers</a:t>
          </a:r>
        </a:p>
      </dgm:t>
    </dgm:pt>
    <dgm:pt modelId="{5440891D-7740-4EE7-8475-E52AAE8B2768}" type="sibTrans" cxnId="{04F8332C-E9BE-4350-A861-737DA3CAE715}">
      <dgm:prSet/>
      <dgm:spPr/>
      <dgm:t>
        <a:bodyPr/>
        <a:lstStyle/>
        <a:p>
          <a:endParaRPr lang="en-US"/>
        </a:p>
      </dgm:t>
    </dgm:pt>
    <dgm:pt modelId="{A7A63159-EEA5-4778-817E-199C88106C80}" type="sibTrans" cxnId="{9EE05C32-2CD0-4D55-A29D-29C4B5434907}">
      <dgm:prSet/>
      <dgm:spPr/>
      <dgm:t>
        <a:bodyPr/>
        <a:lstStyle/>
        <a:p>
          <a:endParaRPr lang="en-US"/>
        </a:p>
      </dgm:t>
    </dgm:pt>
    <dgm:pt modelId="{2EF73B24-687F-4029-99CB-70EBDA51A219}" type="pres">
      <dgm:prSet presAssocID="{6B2AA07F-DF1B-47BB-AC59-AC7AF48EBA08}" presName="cycle" presStyleCnt="0">
        <dgm:presLayoutVars>
          <dgm:chMax val="1"/>
          <dgm:dir/>
          <dgm:animLvl val="ctr"/>
          <dgm:resizeHandles val="exact"/>
        </dgm:presLayoutVars>
      </dgm:prSet>
      <dgm:spPr/>
    </dgm:pt>
    <dgm:pt modelId="{3079D4F6-F548-46AA-B8D0-A20D6945C17A}" type="pres">
      <dgm:prSet presAssocID="{EE977052-D446-47FF-9F54-85884995B298}" presName="centerShape" presStyleLbl="node0" presStyleIdx="0" presStyleCnt="1" custLinFactNeighborX="15639" custLinFactNeighborY="-34643"/>
      <dgm:spPr/>
    </dgm:pt>
    <dgm:pt modelId="{5FF008CE-9BA0-49D4-8C39-17DD761C2345}" type="pres">
      <dgm:prSet presAssocID="{B7DA7838-E65E-4BAE-8B92-BD133D0A3E5A}" presName="parTrans" presStyleLbl="bgSibTrans2D1" presStyleIdx="0" presStyleCnt="3"/>
      <dgm:spPr/>
    </dgm:pt>
    <dgm:pt modelId="{A92AC90B-1A4C-455E-AEB5-60B82BDB0B3C}" type="pres">
      <dgm:prSet presAssocID="{887F3F84-FBBA-47AD-B387-93F62BD38DA9}" presName="node" presStyleLbl="node1" presStyleIdx="0" presStyleCnt="3" custScaleX="120393" custScaleY="87331" custRadScaleRad="131306" custRadScaleInc="34228">
        <dgm:presLayoutVars>
          <dgm:bulletEnabled val="1"/>
        </dgm:presLayoutVars>
      </dgm:prSet>
      <dgm:spPr/>
    </dgm:pt>
    <dgm:pt modelId="{709FFC4D-B269-4018-9E0F-32105F2C2199}" type="pres">
      <dgm:prSet presAssocID="{1C435EF8-38D1-4900-8B3B-37BDE9D29C9A}" presName="parTrans" presStyleLbl="bgSibTrans2D1" presStyleIdx="1" presStyleCnt="3" custLinFactNeighborX="5782"/>
      <dgm:spPr/>
    </dgm:pt>
    <dgm:pt modelId="{F92616E1-DFB7-4458-BFCE-4C87EDFE7494}" type="pres">
      <dgm:prSet presAssocID="{88AED9D8-627A-41F1-A237-6C67DA2A3051}" presName="node" presStyleLbl="node1" presStyleIdx="1" presStyleCnt="3" custScaleX="120393" custScaleY="87331" custRadScaleRad="90849" custRadScaleInc="-93190">
        <dgm:presLayoutVars>
          <dgm:bulletEnabled val="1"/>
        </dgm:presLayoutVars>
      </dgm:prSet>
      <dgm:spPr/>
    </dgm:pt>
    <dgm:pt modelId="{EBE8887A-A7C6-4E97-B06B-2E88E5305C64}" type="pres">
      <dgm:prSet presAssocID="{39D3519F-E90B-4F6C-8066-91F4510B3CAA}" presName="parTrans" presStyleLbl="bgSibTrans2D1" presStyleIdx="2" presStyleCnt="3"/>
      <dgm:spPr/>
    </dgm:pt>
    <dgm:pt modelId="{EC052691-F057-46FD-800A-7AE39327511E}" type="pres">
      <dgm:prSet presAssocID="{C0129920-4138-4D3F-BDF4-77615286E1F9}" presName="node" presStyleLbl="node1" presStyleIdx="2" presStyleCnt="3" custScaleX="120393" custScaleY="87331" custRadScaleRad="77711" custRadScaleInc="-257052">
        <dgm:presLayoutVars>
          <dgm:bulletEnabled val="1"/>
        </dgm:presLayoutVars>
      </dgm:prSet>
      <dgm:spPr/>
    </dgm:pt>
  </dgm:ptLst>
  <dgm:cxnLst>
    <dgm:cxn modelId="{08040703-FC17-44C7-B9C3-A158D1D1642F}" srcId="{EE977052-D446-47FF-9F54-85884995B298}" destId="{88AED9D8-627A-41F1-A237-6C67DA2A3051}" srcOrd="1" destOrd="0" parTransId="{1C435EF8-38D1-4900-8B3B-37BDE9D29C9A}" sibTransId="{E7DDDB71-5C89-4288-8AB8-C910EB44BC1B}"/>
    <dgm:cxn modelId="{04F8332C-E9BE-4350-A861-737DA3CAE715}" srcId="{EE977052-D446-47FF-9F54-85884995B298}" destId="{C0129920-4138-4D3F-BDF4-77615286E1F9}" srcOrd="2" destOrd="0" parTransId="{39D3519F-E90B-4F6C-8066-91F4510B3CAA}" sibTransId="{5440891D-7740-4EE7-8475-E52AAE8B2768}"/>
    <dgm:cxn modelId="{9EE05C32-2CD0-4D55-A29D-29C4B5434907}" srcId="{6B2AA07F-DF1B-47BB-AC59-AC7AF48EBA08}" destId="{EE977052-D446-47FF-9F54-85884995B298}" srcOrd="0" destOrd="0" parTransId="{D2BEEA3D-D5E7-41DB-B289-2803C6C410A6}" sibTransId="{A7A63159-EEA5-4778-817E-199C88106C80}"/>
    <dgm:cxn modelId="{583BF53B-A6C8-4859-BA8C-9310635CD3F0}" type="presOf" srcId="{C0129920-4138-4D3F-BDF4-77615286E1F9}" destId="{EC052691-F057-46FD-800A-7AE39327511E}" srcOrd="0" destOrd="0" presId="urn:microsoft.com/office/officeart/2005/8/layout/radial4"/>
    <dgm:cxn modelId="{664E4A78-0D51-4F40-AEBE-440608630141}" type="presOf" srcId="{1C435EF8-38D1-4900-8B3B-37BDE9D29C9A}" destId="{709FFC4D-B269-4018-9E0F-32105F2C2199}" srcOrd="0" destOrd="0" presId="urn:microsoft.com/office/officeart/2005/8/layout/radial4"/>
    <dgm:cxn modelId="{7652C97E-B38E-4447-9807-E04123620DF6}" type="presOf" srcId="{B7DA7838-E65E-4BAE-8B92-BD133D0A3E5A}" destId="{5FF008CE-9BA0-49D4-8C39-17DD761C2345}" srcOrd="0" destOrd="0" presId="urn:microsoft.com/office/officeart/2005/8/layout/radial4"/>
    <dgm:cxn modelId="{10C1FB7E-F976-48E0-8B58-6D1EB8C146FF}" type="presOf" srcId="{EE977052-D446-47FF-9F54-85884995B298}" destId="{3079D4F6-F548-46AA-B8D0-A20D6945C17A}" srcOrd="0" destOrd="0" presId="urn:microsoft.com/office/officeart/2005/8/layout/radial4"/>
    <dgm:cxn modelId="{B01C9898-3878-4230-91C6-C9E3A9E189B9}" type="presOf" srcId="{39D3519F-E90B-4F6C-8066-91F4510B3CAA}" destId="{EBE8887A-A7C6-4E97-B06B-2E88E5305C64}" srcOrd="0" destOrd="0" presId="urn:microsoft.com/office/officeart/2005/8/layout/radial4"/>
    <dgm:cxn modelId="{338C97A7-F1C6-4D52-B486-5F2EAE74DFD3}" type="presOf" srcId="{88AED9D8-627A-41F1-A237-6C67DA2A3051}" destId="{F92616E1-DFB7-4458-BFCE-4C87EDFE7494}" srcOrd="0" destOrd="0" presId="urn:microsoft.com/office/officeart/2005/8/layout/radial4"/>
    <dgm:cxn modelId="{F300F6B3-7314-4C1C-B074-B84177B3C3D7}" type="presOf" srcId="{6B2AA07F-DF1B-47BB-AC59-AC7AF48EBA08}" destId="{2EF73B24-687F-4029-99CB-70EBDA51A219}" srcOrd="0" destOrd="0" presId="urn:microsoft.com/office/officeart/2005/8/layout/radial4"/>
    <dgm:cxn modelId="{7C517CDE-DF7D-4EBE-B373-935A9A7FF9B3}" srcId="{EE977052-D446-47FF-9F54-85884995B298}" destId="{887F3F84-FBBA-47AD-B387-93F62BD38DA9}" srcOrd="0" destOrd="0" parTransId="{B7DA7838-E65E-4BAE-8B92-BD133D0A3E5A}" sibTransId="{E412DA6C-EA4A-4F87-8F87-90D1D4DCF4B5}"/>
    <dgm:cxn modelId="{8383D9E3-BC70-4BF3-BB7E-BE13762E0C56}" type="presOf" srcId="{887F3F84-FBBA-47AD-B387-93F62BD38DA9}" destId="{A92AC90B-1A4C-455E-AEB5-60B82BDB0B3C}" srcOrd="0" destOrd="0" presId="urn:microsoft.com/office/officeart/2005/8/layout/radial4"/>
    <dgm:cxn modelId="{F04211F7-A9A7-4312-AA9D-9391B3EF4C38}" type="presParOf" srcId="{2EF73B24-687F-4029-99CB-70EBDA51A219}" destId="{3079D4F6-F548-46AA-B8D0-A20D6945C17A}" srcOrd="0" destOrd="0" presId="urn:microsoft.com/office/officeart/2005/8/layout/radial4"/>
    <dgm:cxn modelId="{8C184840-9624-4CDE-B7D2-0ECA3652361A}" type="presParOf" srcId="{2EF73B24-687F-4029-99CB-70EBDA51A219}" destId="{5FF008CE-9BA0-49D4-8C39-17DD761C2345}" srcOrd="1" destOrd="0" presId="urn:microsoft.com/office/officeart/2005/8/layout/radial4"/>
    <dgm:cxn modelId="{6C1AB65E-AAB6-481D-AE4A-272B85923DF5}" type="presParOf" srcId="{2EF73B24-687F-4029-99CB-70EBDA51A219}" destId="{A92AC90B-1A4C-455E-AEB5-60B82BDB0B3C}" srcOrd="2" destOrd="0" presId="urn:microsoft.com/office/officeart/2005/8/layout/radial4"/>
    <dgm:cxn modelId="{D6CD12CB-7A5C-496B-B9E8-7A77F0398E62}" type="presParOf" srcId="{2EF73B24-687F-4029-99CB-70EBDA51A219}" destId="{709FFC4D-B269-4018-9E0F-32105F2C2199}" srcOrd="3" destOrd="0" presId="urn:microsoft.com/office/officeart/2005/8/layout/radial4"/>
    <dgm:cxn modelId="{A537FAF4-9799-4A8A-ADFC-5CA8F46CF6D5}" type="presParOf" srcId="{2EF73B24-687F-4029-99CB-70EBDA51A219}" destId="{F92616E1-DFB7-4458-BFCE-4C87EDFE7494}" srcOrd="4" destOrd="0" presId="urn:microsoft.com/office/officeart/2005/8/layout/radial4"/>
    <dgm:cxn modelId="{230C67C8-5366-45BB-96BA-2E2436D53691}" type="presParOf" srcId="{2EF73B24-687F-4029-99CB-70EBDA51A219}" destId="{EBE8887A-A7C6-4E97-B06B-2E88E5305C64}" srcOrd="5" destOrd="0" presId="urn:microsoft.com/office/officeart/2005/8/layout/radial4"/>
    <dgm:cxn modelId="{FA3F25E4-EAB1-44BE-9651-E7140A9D30F3}" type="presParOf" srcId="{2EF73B24-687F-4029-99CB-70EBDA51A219}" destId="{EC052691-F057-46FD-800A-7AE39327511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EAEFC-518A-4A81-914E-5780EEDB84B0}" type="doc">
      <dgm:prSet loTypeId="urn:microsoft.com/office/officeart/2005/8/layout/vList2" loCatId="list" qsTypeId="urn:microsoft.com/office/officeart/2005/8/quickstyle/simple1" qsCatId="simple" csTypeId="urn:microsoft.com/office/officeart/2005/8/colors/accent2_2" csCatId="accent2" phldr="1"/>
      <dgm:spPr/>
    </dgm:pt>
    <dgm:pt modelId="{5E85CA19-A6E3-475A-9BE0-9588513F4D4A}">
      <dgm:prSet phldrT="[Text]" custT="1"/>
      <dgm:spPr/>
      <dgm:t>
        <a:bodyPr/>
        <a:lstStyle/>
        <a:p>
          <a:r>
            <a:rPr lang="en-US" sz="3200" b="1" dirty="0"/>
            <a:t>5 Functions                                             </a:t>
          </a:r>
          <a:r>
            <a:rPr lang="en-US" sz="2000" dirty="0"/>
            <a:t>(Identify, Protect, Detect, Respond, Recover)</a:t>
          </a:r>
          <a:endParaRPr lang="en-US" sz="2700" dirty="0"/>
        </a:p>
      </dgm:t>
    </dgm:pt>
    <dgm:pt modelId="{A266A380-8928-4DBA-A85D-85D621E7329C}" type="parTrans" cxnId="{8C3B56D5-8FCD-4D7B-B740-0F2F21F3966D}">
      <dgm:prSet/>
      <dgm:spPr/>
      <dgm:t>
        <a:bodyPr/>
        <a:lstStyle/>
        <a:p>
          <a:endParaRPr lang="en-US"/>
        </a:p>
      </dgm:t>
    </dgm:pt>
    <dgm:pt modelId="{D2B2C8C0-458D-4D0D-89ED-7DD2C689EB3B}" type="sibTrans" cxnId="{8C3B56D5-8FCD-4D7B-B740-0F2F21F3966D}">
      <dgm:prSet/>
      <dgm:spPr/>
      <dgm:t>
        <a:bodyPr/>
        <a:lstStyle/>
        <a:p>
          <a:endParaRPr lang="en-US"/>
        </a:p>
      </dgm:t>
    </dgm:pt>
    <dgm:pt modelId="{3A8FB468-1265-4ED4-AC64-EEEB0F27EC14}">
      <dgm:prSet phldrT="[Text]" custT="1"/>
      <dgm:spPr/>
      <dgm:t>
        <a:bodyPr/>
        <a:lstStyle/>
        <a:p>
          <a:r>
            <a:rPr lang="en-US" sz="3200" b="1" dirty="0"/>
            <a:t>23 Categories</a:t>
          </a:r>
        </a:p>
      </dgm:t>
    </dgm:pt>
    <dgm:pt modelId="{A5BD54E7-2237-4133-BD8A-84FD5CC8C0F8}" type="parTrans" cxnId="{E6C84F13-16C4-4EA1-AF7B-E94DCDF42939}">
      <dgm:prSet/>
      <dgm:spPr/>
      <dgm:t>
        <a:bodyPr/>
        <a:lstStyle/>
        <a:p>
          <a:endParaRPr lang="en-US"/>
        </a:p>
      </dgm:t>
    </dgm:pt>
    <dgm:pt modelId="{CBA7B152-3042-46FB-9A3D-D15FA07339F1}" type="sibTrans" cxnId="{E6C84F13-16C4-4EA1-AF7B-E94DCDF42939}">
      <dgm:prSet/>
      <dgm:spPr/>
      <dgm:t>
        <a:bodyPr/>
        <a:lstStyle/>
        <a:p>
          <a:endParaRPr lang="en-US"/>
        </a:p>
      </dgm:t>
    </dgm:pt>
    <dgm:pt modelId="{F9A80124-28BB-4013-86A7-F84ABA4467F4}">
      <dgm:prSet phldrT="[Text]" custT="1"/>
      <dgm:spPr/>
      <dgm:t>
        <a:bodyPr/>
        <a:lstStyle/>
        <a:p>
          <a:r>
            <a:rPr lang="en-US" sz="3200" b="1" dirty="0"/>
            <a:t>108 Subcategories</a:t>
          </a:r>
        </a:p>
      </dgm:t>
    </dgm:pt>
    <dgm:pt modelId="{7A0B199F-41C2-4E69-8EE7-F91EA25A63E6}" type="parTrans" cxnId="{138CED0A-F21F-45BE-9F24-1BD8646686D7}">
      <dgm:prSet/>
      <dgm:spPr/>
      <dgm:t>
        <a:bodyPr/>
        <a:lstStyle/>
        <a:p>
          <a:endParaRPr lang="en-US"/>
        </a:p>
      </dgm:t>
    </dgm:pt>
    <dgm:pt modelId="{3780C50A-900E-4E51-876C-B617CA83505D}" type="sibTrans" cxnId="{138CED0A-F21F-45BE-9F24-1BD8646686D7}">
      <dgm:prSet/>
      <dgm:spPr/>
      <dgm:t>
        <a:bodyPr/>
        <a:lstStyle/>
        <a:p>
          <a:endParaRPr lang="en-US"/>
        </a:p>
      </dgm:t>
    </dgm:pt>
    <dgm:pt modelId="{46BFBB24-A7DD-4E93-80AC-88DBC631F5C0}">
      <dgm:prSet phldrT="[Text]" custT="1"/>
      <dgm:spPr/>
      <dgm:t>
        <a:bodyPr/>
        <a:lstStyle/>
        <a:p>
          <a:r>
            <a:rPr lang="en-US" sz="3200" b="1" dirty="0"/>
            <a:t>Control Frameworks                        </a:t>
          </a:r>
          <a:r>
            <a:rPr lang="en-US" sz="2000" i="0" dirty="0"/>
            <a:t>(ISO 27001, NIST 800-53, Cobit, etc.)</a:t>
          </a:r>
          <a:endParaRPr lang="en-US" sz="2700" i="0" dirty="0"/>
        </a:p>
      </dgm:t>
    </dgm:pt>
    <dgm:pt modelId="{2D8AA898-C5B1-4905-A420-DFE6E54AD641}" type="parTrans" cxnId="{116330D9-7673-4DEF-8D47-DF20851363BE}">
      <dgm:prSet/>
      <dgm:spPr/>
      <dgm:t>
        <a:bodyPr/>
        <a:lstStyle/>
        <a:p>
          <a:endParaRPr lang="en-US"/>
        </a:p>
      </dgm:t>
    </dgm:pt>
    <dgm:pt modelId="{BE86D405-55F9-47E4-BF52-E3E75F4F2D31}" type="sibTrans" cxnId="{116330D9-7673-4DEF-8D47-DF20851363BE}">
      <dgm:prSet/>
      <dgm:spPr/>
      <dgm:t>
        <a:bodyPr/>
        <a:lstStyle/>
        <a:p>
          <a:endParaRPr lang="en-US"/>
        </a:p>
      </dgm:t>
    </dgm:pt>
    <dgm:pt modelId="{5CEEE489-6B4D-4CD2-9C7B-68CD9EC38910}" type="pres">
      <dgm:prSet presAssocID="{51BEAEFC-518A-4A81-914E-5780EEDB84B0}" presName="linear" presStyleCnt="0">
        <dgm:presLayoutVars>
          <dgm:animLvl val="lvl"/>
          <dgm:resizeHandles val="exact"/>
        </dgm:presLayoutVars>
      </dgm:prSet>
      <dgm:spPr/>
    </dgm:pt>
    <dgm:pt modelId="{E7860F31-DE81-426A-8707-AD7010C22086}" type="pres">
      <dgm:prSet presAssocID="{5E85CA19-A6E3-475A-9BE0-9588513F4D4A}" presName="parentText" presStyleLbl="node1" presStyleIdx="0" presStyleCnt="4">
        <dgm:presLayoutVars>
          <dgm:chMax val="0"/>
          <dgm:bulletEnabled val="1"/>
        </dgm:presLayoutVars>
      </dgm:prSet>
      <dgm:spPr/>
    </dgm:pt>
    <dgm:pt modelId="{34FD226E-4D26-4201-83AB-E88028FA8307}" type="pres">
      <dgm:prSet presAssocID="{D2B2C8C0-458D-4D0D-89ED-7DD2C689EB3B}" presName="spacer" presStyleCnt="0"/>
      <dgm:spPr/>
    </dgm:pt>
    <dgm:pt modelId="{0705971E-B438-4DEE-AF26-964DDAACB86D}" type="pres">
      <dgm:prSet presAssocID="{3A8FB468-1265-4ED4-AC64-EEEB0F27EC14}" presName="parentText" presStyleLbl="node1" presStyleIdx="1" presStyleCnt="4">
        <dgm:presLayoutVars>
          <dgm:chMax val="0"/>
          <dgm:bulletEnabled val="1"/>
        </dgm:presLayoutVars>
      </dgm:prSet>
      <dgm:spPr/>
    </dgm:pt>
    <dgm:pt modelId="{23D99AAF-52A8-47E2-81B1-7544D6381713}" type="pres">
      <dgm:prSet presAssocID="{CBA7B152-3042-46FB-9A3D-D15FA07339F1}" presName="spacer" presStyleCnt="0"/>
      <dgm:spPr/>
    </dgm:pt>
    <dgm:pt modelId="{DFDC090C-3C09-407B-90E2-D09979919108}" type="pres">
      <dgm:prSet presAssocID="{F9A80124-28BB-4013-86A7-F84ABA4467F4}" presName="parentText" presStyleLbl="node1" presStyleIdx="2" presStyleCnt="4">
        <dgm:presLayoutVars>
          <dgm:chMax val="0"/>
          <dgm:bulletEnabled val="1"/>
        </dgm:presLayoutVars>
      </dgm:prSet>
      <dgm:spPr/>
    </dgm:pt>
    <dgm:pt modelId="{152C9276-3652-4D65-8DBB-A1D29B6AE0F3}" type="pres">
      <dgm:prSet presAssocID="{3780C50A-900E-4E51-876C-B617CA83505D}" presName="spacer" presStyleCnt="0"/>
      <dgm:spPr/>
    </dgm:pt>
    <dgm:pt modelId="{2459AB1C-A18C-4DB4-9072-8AC04AAEBD37}" type="pres">
      <dgm:prSet presAssocID="{46BFBB24-A7DD-4E93-80AC-88DBC631F5C0}" presName="parentText" presStyleLbl="node1" presStyleIdx="3" presStyleCnt="4" custScaleY="123064">
        <dgm:presLayoutVars>
          <dgm:chMax val="0"/>
          <dgm:bulletEnabled val="1"/>
        </dgm:presLayoutVars>
      </dgm:prSet>
      <dgm:spPr/>
    </dgm:pt>
  </dgm:ptLst>
  <dgm:cxnLst>
    <dgm:cxn modelId="{138CED0A-F21F-45BE-9F24-1BD8646686D7}" srcId="{51BEAEFC-518A-4A81-914E-5780EEDB84B0}" destId="{F9A80124-28BB-4013-86A7-F84ABA4467F4}" srcOrd="2" destOrd="0" parTransId="{7A0B199F-41C2-4E69-8EE7-F91EA25A63E6}" sibTransId="{3780C50A-900E-4E51-876C-B617CA83505D}"/>
    <dgm:cxn modelId="{E6C84F13-16C4-4EA1-AF7B-E94DCDF42939}" srcId="{51BEAEFC-518A-4A81-914E-5780EEDB84B0}" destId="{3A8FB468-1265-4ED4-AC64-EEEB0F27EC14}" srcOrd="1" destOrd="0" parTransId="{A5BD54E7-2237-4133-BD8A-84FD5CC8C0F8}" sibTransId="{CBA7B152-3042-46FB-9A3D-D15FA07339F1}"/>
    <dgm:cxn modelId="{3D78212D-FBE5-4716-A6BD-2BF8F79078EF}" type="presOf" srcId="{F9A80124-28BB-4013-86A7-F84ABA4467F4}" destId="{DFDC090C-3C09-407B-90E2-D09979919108}" srcOrd="0" destOrd="0" presId="urn:microsoft.com/office/officeart/2005/8/layout/vList2"/>
    <dgm:cxn modelId="{836A2B39-B34B-46A4-87A9-A92646627B74}" type="presOf" srcId="{5E85CA19-A6E3-475A-9BE0-9588513F4D4A}" destId="{E7860F31-DE81-426A-8707-AD7010C22086}" srcOrd="0" destOrd="0" presId="urn:microsoft.com/office/officeart/2005/8/layout/vList2"/>
    <dgm:cxn modelId="{960B2C42-AC1D-4FB1-9579-031779B32C4D}" type="presOf" srcId="{3A8FB468-1265-4ED4-AC64-EEEB0F27EC14}" destId="{0705971E-B438-4DEE-AF26-964DDAACB86D}" srcOrd="0" destOrd="0" presId="urn:microsoft.com/office/officeart/2005/8/layout/vList2"/>
    <dgm:cxn modelId="{5F86EC50-DA90-4876-8276-9174B2FC4AE0}" type="presOf" srcId="{46BFBB24-A7DD-4E93-80AC-88DBC631F5C0}" destId="{2459AB1C-A18C-4DB4-9072-8AC04AAEBD37}" srcOrd="0" destOrd="0" presId="urn:microsoft.com/office/officeart/2005/8/layout/vList2"/>
    <dgm:cxn modelId="{8C3B56D5-8FCD-4D7B-B740-0F2F21F3966D}" srcId="{51BEAEFC-518A-4A81-914E-5780EEDB84B0}" destId="{5E85CA19-A6E3-475A-9BE0-9588513F4D4A}" srcOrd="0" destOrd="0" parTransId="{A266A380-8928-4DBA-A85D-85D621E7329C}" sibTransId="{D2B2C8C0-458D-4D0D-89ED-7DD2C689EB3B}"/>
    <dgm:cxn modelId="{116330D9-7673-4DEF-8D47-DF20851363BE}" srcId="{51BEAEFC-518A-4A81-914E-5780EEDB84B0}" destId="{46BFBB24-A7DD-4E93-80AC-88DBC631F5C0}" srcOrd="3" destOrd="0" parTransId="{2D8AA898-C5B1-4905-A420-DFE6E54AD641}" sibTransId="{BE86D405-55F9-47E4-BF52-E3E75F4F2D31}"/>
    <dgm:cxn modelId="{5DCEBAF6-1336-4F43-A867-76A012476809}" type="presOf" srcId="{51BEAEFC-518A-4A81-914E-5780EEDB84B0}" destId="{5CEEE489-6B4D-4CD2-9C7B-68CD9EC38910}" srcOrd="0" destOrd="0" presId="urn:microsoft.com/office/officeart/2005/8/layout/vList2"/>
    <dgm:cxn modelId="{AE07E745-E167-4BF8-84EC-3328279107AF}" type="presParOf" srcId="{5CEEE489-6B4D-4CD2-9C7B-68CD9EC38910}" destId="{E7860F31-DE81-426A-8707-AD7010C22086}" srcOrd="0" destOrd="0" presId="urn:microsoft.com/office/officeart/2005/8/layout/vList2"/>
    <dgm:cxn modelId="{CF621DB9-ED52-479E-9134-6B936D50D50A}" type="presParOf" srcId="{5CEEE489-6B4D-4CD2-9C7B-68CD9EC38910}" destId="{34FD226E-4D26-4201-83AB-E88028FA8307}" srcOrd="1" destOrd="0" presId="urn:microsoft.com/office/officeart/2005/8/layout/vList2"/>
    <dgm:cxn modelId="{38FD1C28-220E-4E1F-B19F-1DCEC306B0F4}" type="presParOf" srcId="{5CEEE489-6B4D-4CD2-9C7B-68CD9EC38910}" destId="{0705971E-B438-4DEE-AF26-964DDAACB86D}" srcOrd="2" destOrd="0" presId="urn:microsoft.com/office/officeart/2005/8/layout/vList2"/>
    <dgm:cxn modelId="{D961EE1A-5DBA-4618-BDC3-F6D7C3A9A4EC}" type="presParOf" srcId="{5CEEE489-6B4D-4CD2-9C7B-68CD9EC38910}" destId="{23D99AAF-52A8-47E2-81B1-7544D6381713}" srcOrd="3" destOrd="0" presId="urn:microsoft.com/office/officeart/2005/8/layout/vList2"/>
    <dgm:cxn modelId="{FBB44D95-6812-451F-AE3B-7FF6DD6D5193}" type="presParOf" srcId="{5CEEE489-6B4D-4CD2-9C7B-68CD9EC38910}" destId="{DFDC090C-3C09-407B-90E2-D09979919108}" srcOrd="4" destOrd="0" presId="urn:microsoft.com/office/officeart/2005/8/layout/vList2"/>
    <dgm:cxn modelId="{6886D96D-BDA7-4EB9-811D-4ED418706685}" type="presParOf" srcId="{5CEEE489-6B4D-4CD2-9C7B-68CD9EC38910}" destId="{152C9276-3652-4D65-8DBB-A1D29B6AE0F3}" srcOrd="5" destOrd="0" presId="urn:microsoft.com/office/officeart/2005/8/layout/vList2"/>
    <dgm:cxn modelId="{836F08AA-C14D-4863-B7C9-57E475DC22EE}" type="presParOf" srcId="{5CEEE489-6B4D-4CD2-9C7B-68CD9EC38910}" destId="{2459AB1C-A18C-4DB4-9072-8AC04AAEBD3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FAF37-1F35-4381-9407-E551E3C98B8E}"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4CBBA259-D2FF-4274-BF6D-EBA948E54885}">
      <dgm:prSet/>
      <dgm:spPr/>
      <dgm:t>
        <a:bodyPr/>
        <a:lstStyle/>
        <a:p>
          <a:pPr>
            <a:lnSpc>
              <a:spcPct val="100000"/>
            </a:lnSpc>
          </a:pPr>
          <a:r>
            <a:rPr lang="en-US" b="1" dirty="0"/>
            <a:t>Risk is the language of Executives</a:t>
          </a:r>
          <a:endParaRPr lang="en-US" dirty="0"/>
        </a:p>
      </dgm:t>
    </dgm:pt>
    <dgm:pt modelId="{9618AA79-D41C-4064-ADEB-C41F06868A1C}" type="parTrans" cxnId="{A4595725-9760-4712-B85C-B38C80E9F1E5}">
      <dgm:prSet/>
      <dgm:spPr/>
      <dgm:t>
        <a:bodyPr/>
        <a:lstStyle/>
        <a:p>
          <a:endParaRPr lang="en-US"/>
        </a:p>
      </dgm:t>
    </dgm:pt>
    <dgm:pt modelId="{1ED0D2DE-ED21-4B58-8BA5-4006C48AD2E6}" type="sibTrans" cxnId="{A4595725-9760-4712-B85C-B38C80E9F1E5}">
      <dgm:prSet/>
      <dgm:spPr/>
      <dgm:t>
        <a:bodyPr/>
        <a:lstStyle/>
        <a:p>
          <a:pPr>
            <a:lnSpc>
              <a:spcPct val="100000"/>
            </a:lnSpc>
          </a:pPr>
          <a:endParaRPr lang="en-US"/>
        </a:p>
      </dgm:t>
    </dgm:pt>
    <dgm:pt modelId="{C562FAA3-FF3B-4EA0-BFF1-04691C528B0A}">
      <dgm:prSet/>
      <dgm:spPr/>
      <dgm:t>
        <a:bodyPr/>
        <a:lstStyle/>
        <a:p>
          <a:pPr>
            <a:lnSpc>
              <a:spcPct val="100000"/>
            </a:lnSpc>
          </a:pPr>
          <a:r>
            <a:rPr lang="en-US" b="1" dirty="0"/>
            <a:t>Systematic approach beats cognitive bias and scare tactics</a:t>
          </a:r>
          <a:endParaRPr lang="en-US" dirty="0"/>
        </a:p>
      </dgm:t>
    </dgm:pt>
    <dgm:pt modelId="{99B431DC-FA0A-4EA1-908B-F91DFA1CEBC6}" type="parTrans" cxnId="{A40CBFF4-D0E5-4353-BCE6-E13CF3A2CE4E}">
      <dgm:prSet/>
      <dgm:spPr/>
      <dgm:t>
        <a:bodyPr/>
        <a:lstStyle/>
        <a:p>
          <a:endParaRPr lang="en-US"/>
        </a:p>
      </dgm:t>
    </dgm:pt>
    <dgm:pt modelId="{9840E44F-B7E2-44B1-A457-94F5DEBC6E54}" type="sibTrans" cxnId="{A40CBFF4-D0E5-4353-BCE6-E13CF3A2CE4E}">
      <dgm:prSet/>
      <dgm:spPr/>
      <dgm:t>
        <a:bodyPr/>
        <a:lstStyle/>
        <a:p>
          <a:pPr>
            <a:lnSpc>
              <a:spcPct val="100000"/>
            </a:lnSpc>
          </a:pPr>
          <a:endParaRPr lang="en-US"/>
        </a:p>
      </dgm:t>
    </dgm:pt>
    <dgm:pt modelId="{679C2CC2-5462-437F-955A-E36BB06988E7}">
      <dgm:prSet/>
      <dgm:spPr/>
      <dgm:t>
        <a:bodyPr/>
        <a:lstStyle/>
        <a:p>
          <a:pPr>
            <a:lnSpc>
              <a:spcPct val="100000"/>
            </a:lnSpc>
          </a:pPr>
          <a:r>
            <a:rPr lang="en-US" b="1" dirty="0"/>
            <a:t>Define Current and Target states</a:t>
          </a:r>
          <a:endParaRPr lang="en-US" dirty="0"/>
        </a:p>
      </dgm:t>
    </dgm:pt>
    <dgm:pt modelId="{A3EF5D11-77EE-4221-A3FF-12E65DA2E732}" type="parTrans" cxnId="{24743781-A5BD-4277-B982-3EE4976C1C06}">
      <dgm:prSet/>
      <dgm:spPr/>
      <dgm:t>
        <a:bodyPr/>
        <a:lstStyle/>
        <a:p>
          <a:endParaRPr lang="en-US"/>
        </a:p>
      </dgm:t>
    </dgm:pt>
    <dgm:pt modelId="{7441554A-8F5D-45D1-8B75-3122AEC00E62}" type="sibTrans" cxnId="{24743781-A5BD-4277-B982-3EE4976C1C06}">
      <dgm:prSet/>
      <dgm:spPr/>
      <dgm:t>
        <a:bodyPr/>
        <a:lstStyle/>
        <a:p>
          <a:endParaRPr lang="en-US"/>
        </a:p>
      </dgm:t>
    </dgm:pt>
    <dgm:pt modelId="{9A2E172C-ACC6-4249-A10A-9F06A56BAD48}">
      <dgm:prSet/>
      <dgm:spPr/>
      <dgm:t>
        <a:bodyPr/>
        <a:lstStyle/>
        <a:p>
          <a:pPr>
            <a:lnSpc>
              <a:spcPct val="100000"/>
            </a:lnSpc>
          </a:pPr>
          <a:r>
            <a:rPr lang="en-US" b="1" dirty="0"/>
            <a:t>“Because I said so” isn’t enough – your security program must be rooted in a defendable, transparent and traceable methodology</a:t>
          </a:r>
          <a:endParaRPr lang="en-US" dirty="0"/>
        </a:p>
      </dgm:t>
    </dgm:pt>
    <dgm:pt modelId="{CA3DC5FD-6AD5-4E6B-9F2E-AE4681030C72}" type="sibTrans" cxnId="{ABB2BAF1-AC42-4481-83CE-90C79D5E068A}">
      <dgm:prSet/>
      <dgm:spPr/>
      <dgm:t>
        <a:bodyPr/>
        <a:lstStyle/>
        <a:p>
          <a:endParaRPr lang="en-US"/>
        </a:p>
      </dgm:t>
    </dgm:pt>
    <dgm:pt modelId="{1E9B2173-A42B-47FD-9C18-23734E1C6402}" type="parTrans" cxnId="{ABB2BAF1-AC42-4481-83CE-90C79D5E068A}">
      <dgm:prSet/>
      <dgm:spPr/>
      <dgm:t>
        <a:bodyPr/>
        <a:lstStyle/>
        <a:p>
          <a:endParaRPr lang="en-US"/>
        </a:p>
      </dgm:t>
    </dgm:pt>
    <dgm:pt modelId="{3D38851E-B7DC-411E-A822-9A45C9EDB755}" type="pres">
      <dgm:prSet presAssocID="{14FFAF37-1F35-4381-9407-E551E3C98B8E}" presName="root" presStyleCnt="0">
        <dgm:presLayoutVars>
          <dgm:dir/>
          <dgm:resizeHandles val="exact"/>
        </dgm:presLayoutVars>
      </dgm:prSet>
      <dgm:spPr/>
    </dgm:pt>
    <dgm:pt modelId="{494D7DB8-8D1C-45B0-AC03-17F6676279A8}" type="pres">
      <dgm:prSet presAssocID="{14FFAF37-1F35-4381-9407-E551E3C98B8E}" presName="container" presStyleCnt="0">
        <dgm:presLayoutVars>
          <dgm:dir/>
          <dgm:resizeHandles val="exact"/>
        </dgm:presLayoutVars>
      </dgm:prSet>
      <dgm:spPr/>
    </dgm:pt>
    <dgm:pt modelId="{138398A1-E000-49DE-BEEA-50183D890A1E}" type="pres">
      <dgm:prSet presAssocID="{C562FAA3-FF3B-4EA0-BFF1-04691C528B0A}" presName="compNode" presStyleCnt="0"/>
      <dgm:spPr/>
    </dgm:pt>
    <dgm:pt modelId="{96AFBF3C-EF77-4B28-A4A1-A794F0EC13D4}" type="pres">
      <dgm:prSet presAssocID="{C562FAA3-FF3B-4EA0-BFF1-04691C528B0A}" presName="iconBgRect" presStyleLbl="bgShp" presStyleIdx="0" presStyleCnt="4"/>
      <dgm:spPr/>
    </dgm:pt>
    <dgm:pt modelId="{3B3CD26A-8C88-4E31-A488-25952C542A66}" type="pres">
      <dgm:prSet presAssocID="{C562FAA3-FF3B-4EA0-BFF1-04691C528B0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4C2E99D3-E590-408D-B5F5-CCB65BB67ECF}" type="pres">
      <dgm:prSet presAssocID="{C562FAA3-FF3B-4EA0-BFF1-04691C528B0A}" presName="spaceRect" presStyleCnt="0"/>
      <dgm:spPr/>
    </dgm:pt>
    <dgm:pt modelId="{B16515AE-E9A8-421D-8646-6BD7E6E5D895}" type="pres">
      <dgm:prSet presAssocID="{C562FAA3-FF3B-4EA0-BFF1-04691C528B0A}" presName="textRect" presStyleLbl="revTx" presStyleIdx="0" presStyleCnt="4">
        <dgm:presLayoutVars>
          <dgm:chMax val="1"/>
          <dgm:chPref val="1"/>
        </dgm:presLayoutVars>
      </dgm:prSet>
      <dgm:spPr/>
    </dgm:pt>
    <dgm:pt modelId="{BAB33DBC-18F6-4E12-9D38-DA5FABA0C58A}" type="pres">
      <dgm:prSet presAssocID="{9840E44F-B7E2-44B1-A457-94F5DEBC6E54}" presName="sibTrans" presStyleLbl="sibTrans2D1" presStyleIdx="0" presStyleCnt="0"/>
      <dgm:spPr/>
    </dgm:pt>
    <dgm:pt modelId="{5AC986B6-187A-4C6C-8542-E0234499F8C3}" type="pres">
      <dgm:prSet presAssocID="{4CBBA259-D2FF-4274-BF6D-EBA948E54885}" presName="compNode" presStyleCnt="0"/>
      <dgm:spPr/>
    </dgm:pt>
    <dgm:pt modelId="{4BD19B51-6239-43F8-A7A1-90C85AA3022F}" type="pres">
      <dgm:prSet presAssocID="{4CBBA259-D2FF-4274-BF6D-EBA948E54885}" presName="iconBgRect" presStyleLbl="bgShp" presStyleIdx="1" presStyleCnt="4"/>
      <dgm:spPr/>
    </dgm:pt>
    <dgm:pt modelId="{0E36C1CE-B191-4A76-8213-11CB7FFBE221}" type="pres">
      <dgm:prSet presAssocID="{4CBBA259-D2FF-4274-BF6D-EBA948E548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7B7166DA-CFCD-4E9B-9FA8-906F84B7EF8E}" type="pres">
      <dgm:prSet presAssocID="{4CBBA259-D2FF-4274-BF6D-EBA948E54885}" presName="spaceRect" presStyleCnt="0"/>
      <dgm:spPr/>
    </dgm:pt>
    <dgm:pt modelId="{B9132281-46A6-4FF0-8F5C-65131D34E52B}" type="pres">
      <dgm:prSet presAssocID="{4CBBA259-D2FF-4274-BF6D-EBA948E54885}" presName="textRect" presStyleLbl="revTx" presStyleIdx="1" presStyleCnt="4">
        <dgm:presLayoutVars>
          <dgm:chMax val="1"/>
          <dgm:chPref val="1"/>
        </dgm:presLayoutVars>
      </dgm:prSet>
      <dgm:spPr/>
    </dgm:pt>
    <dgm:pt modelId="{6D679FEE-48FB-462F-A744-7CDB8D0ED9E5}" type="pres">
      <dgm:prSet presAssocID="{1ED0D2DE-ED21-4B58-8BA5-4006C48AD2E6}" presName="sibTrans" presStyleLbl="sibTrans2D1" presStyleIdx="0" presStyleCnt="0"/>
      <dgm:spPr/>
    </dgm:pt>
    <dgm:pt modelId="{3856F5DC-8E53-403E-BCA7-F73D847E3D4F}" type="pres">
      <dgm:prSet presAssocID="{9A2E172C-ACC6-4249-A10A-9F06A56BAD48}" presName="compNode" presStyleCnt="0"/>
      <dgm:spPr/>
    </dgm:pt>
    <dgm:pt modelId="{4EB8BDA0-7E1A-441C-81B6-F733CA877882}" type="pres">
      <dgm:prSet presAssocID="{9A2E172C-ACC6-4249-A10A-9F06A56BAD48}" presName="iconBgRect" presStyleLbl="bgShp" presStyleIdx="2" presStyleCnt="4"/>
      <dgm:spPr/>
    </dgm:pt>
    <dgm:pt modelId="{A6523B2D-7609-4141-B4CA-A51DC5478059}" type="pres">
      <dgm:prSet presAssocID="{9A2E172C-ACC6-4249-A10A-9F06A56BAD4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9EABA8D2-26BF-491D-8748-5415768C927E}" type="pres">
      <dgm:prSet presAssocID="{9A2E172C-ACC6-4249-A10A-9F06A56BAD48}" presName="spaceRect" presStyleCnt="0"/>
      <dgm:spPr/>
    </dgm:pt>
    <dgm:pt modelId="{92CD82AB-A150-48AD-9954-783C78800917}" type="pres">
      <dgm:prSet presAssocID="{9A2E172C-ACC6-4249-A10A-9F06A56BAD48}" presName="textRect" presStyleLbl="revTx" presStyleIdx="2" presStyleCnt="4">
        <dgm:presLayoutVars>
          <dgm:chMax val="1"/>
          <dgm:chPref val="1"/>
        </dgm:presLayoutVars>
      </dgm:prSet>
      <dgm:spPr/>
    </dgm:pt>
    <dgm:pt modelId="{824640F9-2B5B-4018-803A-ABD53173B859}" type="pres">
      <dgm:prSet presAssocID="{CA3DC5FD-6AD5-4E6B-9F2E-AE4681030C72}" presName="sibTrans" presStyleLbl="sibTrans2D1" presStyleIdx="0" presStyleCnt="0"/>
      <dgm:spPr/>
    </dgm:pt>
    <dgm:pt modelId="{9636E36E-05E4-46AF-961F-F1EA56B8D9AA}" type="pres">
      <dgm:prSet presAssocID="{679C2CC2-5462-437F-955A-E36BB06988E7}" presName="compNode" presStyleCnt="0"/>
      <dgm:spPr/>
    </dgm:pt>
    <dgm:pt modelId="{D2A8410E-F3F3-4019-B8D0-772071BA36A2}" type="pres">
      <dgm:prSet presAssocID="{679C2CC2-5462-437F-955A-E36BB06988E7}" presName="iconBgRect" presStyleLbl="bgShp" presStyleIdx="3" presStyleCnt="4"/>
      <dgm:spPr/>
    </dgm:pt>
    <dgm:pt modelId="{CA0B7D72-924F-45F5-B770-F3414150094A}" type="pres">
      <dgm:prSet presAssocID="{679C2CC2-5462-437F-955A-E36BB06988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DFBECAB8-E92C-4A6D-B92A-1ADFC4410A43}" type="pres">
      <dgm:prSet presAssocID="{679C2CC2-5462-437F-955A-E36BB06988E7}" presName="spaceRect" presStyleCnt="0"/>
      <dgm:spPr/>
    </dgm:pt>
    <dgm:pt modelId="{7E9CE4D9-B0BC-45FC-8404-2DBAC0F96615}" type="pres">
      <dgm:prSet presAssocID="{679C2CC2-5462-437F-955A-E36BB06988E7}" presName="textRect" presStyleLbl="revTx" presStyleIdx="3" presStyleCnt="4">
        <dgm:presLayoutVars>
          <dgm:chMax val="1"/>
          <dgm:chPref val="1"/>
        </dgm:presLayoutVars>
      </dgm:prSet>
      <dgm:spPr/>
    </dgm:pt>
  </dgm:ptLst>
  <dgm:cxnLst>
    <dgm:cxn modelId="{59AB8C07-1C6C-4FB9-BBC9-0ECC67FC9FD4}" type="presOf" srcId="{679C2CC2-5462-437F-955A-E36BB06988E7}" destId="{7E9CE4D9-B0BC-45FC-8404-2DBAC0F96615}" srcOrd="0" destOrd="0" presId="urn:microsoft.com/office/officeart/2018/2/layout/IconCircleList"/>
    <dgm:cxn modelId="{A4595725-9760-4712-B85C-B38C80E9F1E5}" srcId="{14FFAF37-1F35-4381-9407-E551E3C98B8E}" destId="{4CBBA259-D2FF-4274-BF6D-EBA948E54885}" srcOrd="1" destOrd="0" parTransId="{9618AA79-D41C-4064-ADEB-C41F06868A1C}" sibTransId="{1ED0D2DE-ED21-4B58-8BA5-4006C48AD2E6}"/>
    <dgm:cxn modelId="{A35A535B-411A-4CA7-9433-B5EC4408C675}" type="presOf" srcId="{9A2E172C-ACC6-4249-A10A-9F06A56BAD48}" destId="{92CD82AB-A150-48AD-9954-783C78800917}" srcOrd="0" destOrd="0" presId="urn:microsoft.com/office/officeart/2018/2/layout/IconCircleList"/>
    <dgm:cxn modelId="{E8F00968-78B6-4D62-A744-3C25F55DB315}" type="presOf" srcId="{4CBBA259-D2FF-4274-BF6D-EBA948E54885}" destId="{B9132281-46A6-4FF0-8F5C-65131D34E52B}" srcOrd="0" destOrd="0" presId="urn:microsoft.com/office/officeart/2018/2/layout/IconCircleList"/>
    <dgm:cxn modelId="{24743781-A5BD-4277-B982-3EE4976C1C06}" srcId="{14FFAF37-1F35-4381-9407-E551E3C98B8E}" destId="{679C2CC2-5462-437F-955A-E36BB06988E7}" srcOrd="3" destOrd="0" parTransId="{A3EF5D11-77EE-4221-A3FF-12E65DA2E732}" sibTransId="{7441554A-8F5D-45D1-8B75-3122AEC00E62}"/>
    <dgm:cxn modelId="{958542A9-CF23-43F3-8CA2-6DE5B7F69DE0}" type="presOf" srcId="{C562FAA3-FF3B-4EA0-BFF1-04691C528B0A}" destId="{B16515AE-E9A8-421D-8646-6BD7E6E5D895}" srcOrd="0" destOrd="0" presId="urn:microsoft.com/office/officeart/2018/2/layout/IconCircleList"/>
    <dgm:cxn modelId="{AE1E07B2-5D72-48F9-BDB3-9FC5588C2D77}" type="presOf" srcId="{14FFAF37-1F35-4381-9407-E551E3C98B8E}" destId="{3D38851E-B7DC-411E-A822-9A45C9EDB755}" srcOrd="0" destOrd="0" presId="urn:microsoft.com/office/officeart/2018/2/layout/IconCircleList"/>
    <dgm:cxn modelId="{8CC830BC-4E24-43CF-92EA-A72AC346696A}" type="presOf" srcId="{1ED0D2DE-ED21-4B58-8BA5-4006C48AD2E6}" destId="{6D679FEE-48FB-462F-A744-7CDB8D0ED9E5}" srcOrd="0" destOrd="0" presId="urn:microsoft.com/office/officeart/2018/2/layout/IconCircleList"/>
    <dgm:cxn modelId="{A08B56C5-7CC0-47B1-96B8-84AFF38EF162}" type="presOf" srcId="{CA3DC5FD-6AD5-4E6B-9F2E-AE4681030C72}" destId="{824640F9-2B5B-4018-803A-ABD53173B859}" srcOrd="0" destOrd="0" presId="urn:microsoft.com/office/officeart/2018/2/layout/IconCircleList"/>
    <dgm:cxn modelId="{ECCB91C5-FDC7-4189-8315-158F86C538B3}" type="presOf" srcId="{9840E44F-B7E2-44B1-A457-94F5DEBC6E54}" destId="{BAB33DBC-18F6-4E12-9D38-DA5FABA0C58A}" srcOrd="0" destOrd="0" presId="urn:microsoft.com/office/officeart/2018/2/layout/IconCircleList"/>
    <dgm:cxn modelId="{ABB2BAF1-AC42-4481-83CE-90C79D5E068A}" srcId="{14FFAF37-1F35-4381-9407-E551E3C98B8E}" destId="{9A2E172C-ACC6-4249-A10A-9F06A56BAD48}" srcOrd="2" destOrd="0" parTransId="{1E9B2173-A42B-47FD-9C18-23734E1C6402}" sibTransId="{CA3DC5FD-6AD5-4E6B-9F2E-AE4681030C72}"/>
    <dgm:cxn modelId="{A40CBFF4-D0E5-4353-BCE6-E13CF3A2CE4E}" srcId="{14FFAF37-1F35-4381-9407-E551E3C98B8E}" destId="{C562FAA3-FF3B-4EA0-BFF1-04691C528B0A}" srcOrd="0" destOrd="0" parTransId="{99B431DC-FA0A-4EA1-908B-F91DFA1CEBC6}" sibTransId="{9840E44F-B7E2-44B1-A457-94F5DEBC6E54}"/>
    <dgm:cxn modelId="{FA293FA8-5E5F-4A70-8E5F-A6AEB97E3C19}" type="presParOf" srcId="{3D38851E-B7DC-411E-A822-9A45C9EDB755}" destId="{494D7DB8-8D1C-45B0-AC03-17F6676279A8}" srcOrd="0" destOrd="0" presId="urn:microsoft.com/office/officeart/2018/2/layout/IconCircleList"/>
    <dgm:cxn modelId="{4B5EECEB-8A5E-4C5C-B375-F6F594740AC3}" type="presParOf" srcId="{494D7DB8-8D1C-45B0-AC03-17F6676279A8}" destId="{138398A1-E000-49DE-BEEA-50183D890A1E}" srcOrd="0" destOrd="0" presId="urn:microsoft.com/office/officeart/2018/2/layout/IconCircleList"/>
    <dgm:cxn modelId="{455AF015-102C-43EC-B93E-C8F4D091B1EE}" type="presParOf" srcId="{138398A1-E000-49DE-BEEA-50183D890A1E}" destId="{96AFBF3C-EF77-4B28-A4A1-A794F0EC13D4}" srcOrd="0" destOrd="0" presId="urn:microsoft.com/office/officeart/2018/2/layout/IconCircleList"/>
    <dgm:cxn modelId="{45690F1C-D140-4DE1-91FA-2EAE7431A58A}" type="presParOf" srcId="{138398A1-E000-49DE-BEEA-50183D890A1E}" destId="{3B3CD26A-8C88-4E31-A488-25952C542A66}" srcOrd="1" destOrd="0" presId="urn:microsoft.com/office/officeart/2018/2/layout/IconCircleList"/>
    <dgm:cxn modelId="{9B354FCF-FE2D-4AEF-875F-AEB91200D59A}" type="presParOf" srcId="{138398A1-E000-49DE-BEEA-50183D890A1E}" destId="{4C2E99D3-E590-408D-B5F5-CCB65BB67ECF}" srcOrd="2" destOrd="0" presId="urn:microsoft.com/office/officeart/2018/2/layout/IconCircleList"/>
    <dgm:cxn modelId="{F68EA7CB-8B41-49E6-AD82-98C033F169B2}" type="presParOf" srcId="{138398A1-E000-49DE-BEEA-50183D890A1E}" destId="{B16515AE-E9A8-421D-8646-6BD7E6E5D895}" srcOrd="3" destOrd="0" presId="urn:microsoft.com/office/officeart/2018/2/layout/IconCircleList"/>
    <dgm:cxn modelId="{B0521AFA-5504-46D9-BADE-022E874C0085}" type="presParOf" srcId="{494D7DB8-8D1C-45B0-AC03-17F6676279A8}" destId="{BAB33DBC-18F6-4E12-9D38-DA5FABA0C58A}" srcOrd="1" destOrd="0" presId="urn:microsoft.com/office/officeart/2018/2/layout/IconCircleList"/>
    <dgm:cxn modelId="{C0375E63-55D2-4940-8751-D4AC7FE7ECDF}" type="presParOf" srcId="{494D7DB8-8D1C-45B0-AC03-17F6676279A8}" destId="{5AC986B6-187A-4C6C-8542-E0234499F8C3}" srcOrd="2" destOrd="0" presId="urn:microsoft.com/office/officeart/2018/2/layout/IconCircleList"/>
    <dgm:cxn modelId="{C543425E-A046-4808-8EDA-008D6D86B1A2}" type="presParOf" srcId="{5AC986B6-187A-4C6C-8542-E0234499F8C3}" destId="{4BD19B51-6239-43F8-A7A1-90C85AA3022F}" srcOrd="0" destOrd="0" presId="urn:microsoft.com/office/officeart/2018/2/layout/IconCircleList"/>
    <dgm:cxn modelId="{10D071B8-CEB7-4E36-9C6A-6614F5F0CA55}" type="presParOf" srcId="{5AC986B6-187A-4C6C-8542-E0234499F8C3}" destId="{0E36C1CE-B191-4A76-8213-11CB7FFBE221}" srcOrd="1" destOrd="0" presId="urn:microsoft.com/office/officeart/2018/2/layout/IconCircleList"/>
    <dgm:cxn modelId="{10519D79-5164-4E86-B71B-D16998180E54}" type="presParOf" srcId="{5AC986B6-187A-4C6C-8542-E0234499F8C3}" destId="{7B7166DA-CFCD-4E9B-9FA8-906F84B7EF8E}" srcOrd="2" destOrd="0" presId="urn:microsoft.com/office/officeart/2018/2/layout/IconCircleList"/>
    <dgm:cxn modelId="{D29E2D10-8358-47BC-837C-707194E2A0F9}" type="presParOf" srcId="{5AC986B6-187A-4C6C-8542-E0234499F8C3}" destId="{B9132281-46A6-4FF0-8F5C-65131D34E52B}" srcOrd="3" destOrd="0" presId="urn:microsoft.com/office/officeart/2018/2/layout/IconCircleList"/>
    <dgm:cxn modelId="{E1EC88D7-D69A-456E-8754-8C2D972DCA3D}" type="presParOf" srcId="{494D7DB8-8D1C-45B0-AC03-17F6676279A8}" destId="{6D679FEE-48FB-462F-A744-7CDB8D0ED9E5}" srcOrd="3" destOrd="0" presId="urn:microsoft.com/office/officeart/2018/2/layout/IconCircleList"/>
    <dgm:cxn modelId="{E428168B-5CD4-4618-80E3-623CF163F11F}" type="presParOf" srcId="{494D7DB8-8D1C-45B0-AC03-17F6676279A8}" destId="{3856F5DC-8E53-403E-BCA7-F73D847E3D4F}" srcOrd="4" destOrd="0" presId="urn:microsoft.com/office/officeart/2018/2/layout/IconCircleList"/>
    <dgm:cxn modelId="{45C625E8-91DA-4E05-AB00-B6124D2EC2EC}" type="presParOf" srcId="{3856F5DC-8E53-403E-BCA7-F73D847E3D4F}" destId="{4EB8BDA0-7E1A-441C-81B6-F733CA877882}" srcOrd="0" destOrd="0" presId="urn:microsoft.com/office/officeart/2018/2/layout/IconCircleList"/>
    <dgm:cxn modelId="{0BF234A0-FB1A-4333-818E-4CD9C278B9EE}" type="presParOf" srcId="{3856F5DC-8E53-403E-BCA7-F73D847E3D4F}" destId="{A6523B2D-7609-4141-B4CA-A51DC5478059}" srcOrd="1" destOrd="0" presId="urn:microsoft.com/office/officeart/2018/2/layout/IconCircleList"/>
    <dgm:cxn modelId="{011AB24C-BF2F-431F-9BA6-5564992C8CA6}" type="presParOf" srcId="{3856F5DC-8E53-403E-BCA7-F73D847E3D4F}" destId="{9EABA8D2-26BF-491D-8748-5415768C927E}" srcOrd="2" destOrd="0" presId="urn:microsoft.com/office/officeart/2018/2/layout/IconCircleList"/>
    <dgm:cxn modelId="{C2AA2BA0-94E0-4B75-A15B-2D5C95F507DC}" type="presParOf" srcId="{3856F5DC-8E53-403E-BCA7-F73D847E3D4F}" destId="{92CD82AB-A150-48AD-9954-783C78800917}" srcOrd="3" destOrd="0" presId="urn:microsoft.com/office/officeart/2018/2/layout/IconCircleList"/>
    <dgm:cxn modelId="{87273E81-8B7B-4CC9-86EB-117D29D60CF5}" type="presParOf" srcId="{494D7DB8-8D1C-45B0-AC03-17F6676279A8}" destId="{824640F9-2B5B-4018-803A-ABD53173B859}" srcOrd="5" destOrd="0" presId="urn:microsoft.com/office/officeart/2018/2/layout/IconCircleList"/>
    <dgm:cxn modelId="{D9F382E1-7794-4141-AE6F-F6F36E5A6BD0}" type="presParOf" srcId="{494D7DB8-8D1C-45B0-AC03-17F6676279A8}" destId="{9636E36E-05E4-46AF-961F-F1EA56B8D9AA}" srcOrd="6" destOrd="0" presId="urn:microsoft.com/office/officeart/2018/2/layout/IconCircleList"/>
    <dgm:cxn modelId="{C61DC0D0-2963-4D07-BC72-D95E7F162A02}" type="presParOf" srcId="{9636E36E-05E4-46AF-961F-F1EA56B8D9AA}" destId="{D2A8410E-F3F3-4019-B8D0-772071BA36A2}" srcOrd="0" destOrd="0" presId="urn:microsoft.com/office/officeart/2018/2/layout/IconCircleList"/>
    <dgm:cxn modelId="{F6F05B22-EB25-4825-8B63-94487B0D8A04}" type="presParOf" srcId="{9636E36E-05E4-46AF-961F-F1EA56B8D9AA}" destId="{CA0B7D72-924F-45F5-B770-F3414150094A}" srcOrd="1" destOrd="0" presId="urn:microsoft.com/office/officeart/2018/2/layout/IconCircleList"/>
    <dgm:cxn modelId="{B81F7FBE-BEB4-4FE1-BBA0-6A7B529A7427}" type="presParOf" srcId="{9636E36E-05E4-46AF-961F-F1EA56B8D9AA}" destId="{DFBECAB8-E92C-4A6D-B92A-1ADFC4410A43}" srcOrd="2" destOrd="0" presId="urn:microsoft.com/office/officeart/2018/2/layout/IconCircleList"/>
    <dgm:cxn modelId="{C8B88E94-AB11-4140-B6B3-1E0EEF5C874A}" type="presParOf" srcId="{9636E36E-05E4-46AF-961F-F1EA56B8D9AA}" destId="{7E9CE4D9-B0BC-45FC-8404-2DBAC0F9661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9D4F6-F548-46AA-B8D0-A20D6945C17A}">
      <dsp:nvSpPr>
        <dsp:cNvPr id="0" name=""/>
        <dsp:cNvSpPr/>
      </dsp:nvSpPr>
      <dsp:spPr>
        <a:xfrm>
          <a:off x="2588471" y="861208"/>
          <a:ext cx="1716935" cy="1716935"/>
        </a:xfrm>
        <a:prstGeom prst="ellipse">
          <a:avLst/>
        </a:prstGeom>
        <a:solidFill>
          <a:schemeClr val="bg2">
            <a:lumMod val="25000"/>
          </a:schemeClr>
        </a:solidFill>
        <a:ln w="3810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Gaps Prioritized</a:t>
          </a:r>
        </a:p>
      </dsp:txBody>
      <dsp:txXfrm>
        <a:off x="2839910" y="1112647"/>
        <a:ext cx="1214057" cy="1214057"/>
      </dsp:txXfrm>
    </dsp:sp>
    <dsp:sp modelId="{5FF008CE-9BA0-49D4-8C39-17DD761C2345}">
      <dsp:nvSpPr>
        <dsp:cNvPr id="0" name=""/>
        <dsp:cNvSpPr/>
      </dsp:nvSpPr>
      <dsp:spPr>
        <a:xfrm rot="12015675">
          <a:off x="941375" y="856659"/>
          <a:ext cx="1660915" cy="489326"/>
        </a:xfrm>
        <a:prstGeom prst="leftArrow">
          <a:avLst>
            <a:gd name="adj1" fmla="val 60000"/>
            <a:gd name="adj2" fmla="val 50000"/>
          </a:avLst>
        </a:prstGeom>
        <a:solidFill>
          <a:srgbClr val="2354E8"/>
        </a:solidFill>
        <a:ln>
          <a:noFill/>
        </a:ln>
        <a:effectLst/>
      </dsp:spPr>
      <dsp:style>
        <a:lnRef idx="0">
          <a:scrgbClr r="0" g="0" b="0"/>
        </a:lnRef>
        <a:fillRef idx="1">
          <a:scrgbClr r="0" g="0" b="0"/>
        </a:fillRef>
        <a:effectRef idx="0">
          <a:scrgbClr r="0" g="0" b="0"/>
        </a:effectRef>
        <a:fontRef idx="minor">
          <a:schemeClr val="lt1"/>
        </a:fontRef>
      </dsp:style>
    </dsp:sp>
    <dsp:sp modelId="{A92AC90B-1A4C-455E-AEB5-60B82BDB0B3C}">
      <dsp:nvSpPr>
        <dsp:cNvPr id="0" name=""/>
        <dsp:cNvSpPr/>
      </dsp:nvSpPr>
      <dsp:spPr>
        <a:xfrm>
          <a:off x="10903" y="243955"/>
          <a:ext cx="1963716" cy="1139556"/>
        </a:xfrm>
        <a:prstGeom prst="roundRect">
          <a:avLst>
            <a:gd name="adj" fmla="val 10000"/>
          </a:avLst>
        </a:prstGeom>
        <a:solidFill>
          <a:srgbClr val="FF0000"/>
        </a:solidFill>
        <a:ln w="3810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u="sng" kern="1200" dirty="0"/>
            <a:t>T</a:t>
          </a:r>
          <a:r>
            <a:rPr lang="en-US" sz="1600" kern="1200" dirty="0"/>
            <a:t>hreat    Assessments</a:t>
          </a:r>
        </a:p>
      </dsp:txBody>
      <dsp:txXfrm>
        <a:off x="44279" y="277331"/>
        <a:ext cx="1896964" cy="1072804"/>
      </dsp:txXfrm>
    </dsp:sp>
    <dsp:sp modelId="{709FFC4D-B269-4018-9E0F-32105F2C2199}">
      <dsp:nvSpPr>
        <dsp:cNvPr id="0" name=""/>
        <dsp:cNvSpPr/>
      </dsp:nvSpPr>
      <dsp:spPr>
        <a:xfrm rot="10210336">
          <a:off x="1060255" y="1769501"/>
          <a:ext cx="1552942" cy="489326"/>
        </a:xfrm>
        <a:prstGeom prst="leftArrow">
          <a:avLst>
            <a:gd name="adj1" fmla="val 60000"/>
            <a:gd name="adj2" fmla="val 50000"/>
          </a:avLst>
        </a:prstGeom>
        <a:solidFill>
          <a:srgbClr val="2354E8"/>
        </a:solidFill>
        <a:ln>
          <a:noFill/>
        </a:ln>
        <a:effectLst/>
      </dsp:spPr>
      <dsp:style>
        <a:lnRef idx="0">
          <a:scrgbClr r="0" g="0" b="0"/>
        </a:lnRef>
        <a:fillRef idx="1">
          <a:scrgbClr r="0" g="0" b="0"/>
        </a:fillRef>
        <a:effectRef idx="0">
          <a:scrgbClr r="0" g="0" b="0"/>
        </a:effectRef>
        <a:fontRef idx="minor">
          <a:schemeClr val="lt1"/>
        </a:fontRef>
      </dsp:style>
    </dsp:sp>
    <dsp:sp modelId="{F92616E1-DFB7-4458-BFCE-4C87EDFE7494}">
      <dsp:nvSpPr>
        <dsp:cNvPr id="0" name=""/>
        <dsp:cNvSpPr/>
      </dsp:nvSpPr>
      <dsp:spPr>
        <a:xfrm>
          <a:off x="0" y="1576919"/>
          <a:ext cx="1963716" cy="1139556"/>
        </a:xfrm>
        <a:prstGeom prst="roundRect">
          <a:avLst>
            <a:gd name="adj" fmla="val 10000"/>
          </a:avLst>
        </a:prstGeom>
        <a:solidFill>
          <a:srgbClr val="00B050"/>
        </a:solidFill>
        <a:ln w="3810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u="sng" kern="1200"/>
            <a:t>C</a:t>
          </a:r>
          <a:r>
            <a:rPr lang="en-US" sz="1600" kern="1200"/>
            <a:t>apabilities Assessments</a:t>
          </a:r>
        </a:p>
      </dsp:txBody>
      <dsp:txXfrm>
        <a:off x="33376" y="1610295"/>
        <a:ext cx="1896964" cy="1072804"/>
      </dsp:txXfrm>
    </dsp:sp>
    <dsp:sp modelId="{EBE8887A-A7C6-4E97-B06B-2E88E5305C64}">
      <dsp:nvSpPr>
        <dsp:cNvPr id="0" name=""/>
        <dsp:cNvSpPr/>
      </dsp:nvSpPr>
      <dsp:spPr>
        <a:xfrm rot="8542317">
          <a:off x="760321" y="2725064"/>
          <a:ext cx="2130071" cy="489326"/>
        </a:xfrm>
        <a:prstGeom prst="leftArrow">
          <a:avLst>
            <a:gd name="adj1" fmla="val 60000"/>
            <a:gd name="adj2" fmla="val 50000"/>
          </a:avLst>
        </a:prstGeom>
        <a:solidFill>
          <a:srgbClr val="2354E8"/>
        </a:solidFill>
        <a:ln>
          <a:noFill/>
        </a:ln>
        <a:effectLst/>
      </dsp:spPr>
      <dsp:style>
        <a:lnRef idx="0">
          <a:scrgbClr r="0" g="0" b="0"/>
        </a:lnRef>
        <a:fillRef idx="1">
          <a:scrgbClr r="0" g="0" b="0"/>
        </a:fillRef>
        <a:effectRef idx="0">
          <a:scrgbClr r="0" g="0" b="0"/>
        </a:effectRef>
        <a:fontRef idx="minor">
          <a:schemeClr val="lt1"/>
        </a:fontRef>
      </dsp:style>
    </dsp:sp>
    <dsp:sp modelId="{EC052691-F057-46FD-800A-7AE39327511E}">
      <dsp:nvSpPr>
        <dsp:cNvPr id="0" name=""/>
        <dsp:cNvSpPr/>
      </dsp:nvSpPr>
      <dsp:spPr>
        <a:xfrm>
          <a:off x="0" y="3050188"/>
          <a:ext cx="1963716" cy="1139556"/>
        </a:xfrm>
        <a:prstGeom prst="roundRect">
          <a:avLst>
            <a:gd name="adj" fmla="val 10000"/>
          </a:avLst>
        </a:prstGeom>
        <a:solidFill>
          <a:srgbClr val="2354E8"/>
        </a:solidFill>
        <a:ln w="3810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u="sng" kern="1200" dirty="0"/>
            <a:t>S</a:t>
          </a:r>
          <a:r>
            <a:rPr lang="en-US" sz="1600" kern="1200" dirty="0"/>
            <a:t>trategic </a:t>
          </a:r>
          <a:r>
            <a:rPr lang="en-US" sz="1600" u="sng" kern="1200" dirty="0"/>
            <a:t>D</a:t>
          </a:r>
          <a:r>
            <a:rPr lang="en-US" sz="1600" kern="1200" dirty="0"/>
            <a:t>rivers</a:t>
          </a:r>
        </a:p>
      </dsp:txBody>
      <dsp:txXfrm>
        <a:off x="33376" y="3083564"/>
        <a:ext cx="1896964" cy="1072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60F31-DE81-426A-8707-AD7010C22086}">
      <dsp:nvSpPr>
        <dsp:cNvPr id="0" name=""/>
        <dsp:cNvSpPr/>
      </dsp:nvSpPr>
      <dsp:spPr>
        <a:xfrm>
          <a:off x="0" y="1864"/>
          <a:ext cx="6650991" cy="10225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5 Functions                                             </a:t>
          </a:r>
          <a:r>
            <a:rPr lang="en-US" sz="2000" kern="1200" dirty="0"/>
            <a:t>(Identify, Protect, Detect, Respond, Recover)</a:t>
          </a:r>
          <a:endParaRPr lang="en-US" sz="2700" kern="1200" dirty="0"/>
        </a:p>
      </dsp:txBody>
      <dsp:txXfrm>
        <a:off x="49918" y="51782"/>
        <a:ext cx="6551155" cy="922744"/>
      </dsp:txXfrm>
    </dsp:sp>
    <dsp:sp modelId="{0705971E-B438-4DEE-AF26-964DDAACB86D}">
      <dsp:nvSpPr>
        <dsp:cNvPr id="0" name=""/>
        <dsp:cNvSpPr/>
      </dsp:nvSpPr>
      <dsp:spPr>
        <a:xfrm>
          <a:off x="0" y="1133884"/>
          <a:ext cx="6650991" cy="10225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23 Categories</a:t>
          </a:r>
        </a:p>
      </dsp:txBody>
      <dsp:txXfrm>
        <a:off x="49918" y="1183802"/>
        <a:ext cx="6551155" cy="922744"/>
      </dsp:txXfrm>
    </dsp:sp>
    <dsp:sp modelId="{DFDC090C-3C09-407B-90E2-D09979919108}">
      <dsp:nvSpPr>
        <dsp:cNvPr id="0" name=""/>
        <dsp:cNvSpPr/>
      </dsp:nvSpPr>
      <dsp:spPr>
        <a:xfrm>
          <a:off x="0" y="2265904"/>
          <a:ext cx="6650991" cy="10225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108 Subcategories</a:t>
          </a:r>
        </a:p>
      </dsp:txBody>
      <dsp:txXfrm>
        <a:off x="49918" y="2315822"/>
        <a:ext cx="6551155" cy="922744"/>
      </dsp:txXfrm>
    </dsp:sp>
    <dsp:sp modelId="{2459AB1C-A18C-4DB4-9072-8AC04AAEBD37}">
      <dsp:nvSpPr>
        <dsp:cNvPr id="0" name=""/>
        <dsp:cNvSpPr/>
      </dsp:nvSpPr>
      <dsp:spPr>
        <a:xfrm>
          <a:off x="0" y="3397924"/>
          <a:ext cx="6650991" cy="1258427"/>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Control Frameworks                        </a:t>
          </a:r>
          <a:r>
            <a:rPr lang="en-US" sz="2000" i="0" kern="1200" dirty="0"/>
            <a:t>(ISO 27001, NIST 800-53, Cobit, etc.)</a:t>
          </a:r>
          <a:endParaRPr lang="en-US" sz="2700" i="0" kern="1200" dirty="0"/>
        </a:p>
      </dsp:txBody>
      <dsp:txXfrm>
        <a:off x="61431" y="3459355"/>
        <a:ext cx="6528129" cy="1135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FBF3C-EF77-4B28-A4A1-A794F0EC13D4}">
      <dsp:nvSpPr>
        <dsp:cNvPr id="0" name=""/>
        <dsp:cNvSpPr/>
      </dsp:nvSpPr>
      <dsp:spPr>
        <a:xfrm>
          <a:off x="6363" y="209612"/>
          <a:ext cx="1458500" cy="14585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CD26A-8C88-4E31-A488-25952C542A66}">
      <dsp:nvSpPr>
        <dsp:cNvPr id="0" name=""/>
        <dsp:cNvSpPr/>
      </dsp:nvSpPr>
      <dsp:spPr>
        <a:xfrm>
          <a:off x="312648" y="515897"/>
          <a:ext cx="845930" cy="845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6515AE-E9A8-421D-8646-6BD7E6E5D895}">
      <dsp:nvSpPr>
        <dsp:cNvPr id="0" name=""/>
        <dsp:cNvSpPr/>
      </dsp:nvSpPr>
      <dsp:spPr>
        <a:xfrm>
          <a:off x="1777400" y="209612"/>
          <a:ext cx="3437893"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Systematic approach beats cognitive bias and scare tactics</a:t>
          </a:r>
          <a:endParaRPr lang="en-US" sz="2000" kern="1200" dirty="0"/>
        </a:p>
      </dsp:txBody>
      <dsp:txXfrm>
        <a:off x="1777400" y="209612"/>
        <a:ext cx="3437893" cy="1458500"/>
      </dsp:txXfrm>
    </dsp:sp>
    <dsp:sp modelId="{4BD19B51-6239-43F8-A7A1-90C85AA3022F}">
      <dsp:nvSpPr>
        <dsp:cNvPr id="0" name=""/>
        <dsp:cNvSpPr/>
      </dsp:nvSpPr>
      <dsp:spPr>
        <a:xfrm>
          <a:off x="5814320" y="209612"/>
          <a:ext cx="1458500" cy="14585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6C1CE-B191-4A76-8213-11CB7FFBE221}">
      <dsp:nvSpPr>
        <dsp:cNvPr id="0" name=""/>
        <dsp:cNvSpPr/>
      </dsp:nvSpPr>
      <dsp:spPr>
        <a:xfrm>
          <a:off x="6120606" y="515897"/>
          <a:ext cx="845930" cy="845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132281-46A6-4FF0-8F5C-65131D34E52B}">
      <dsp:nvSpPr>
        <dsp:cNvPr id="0" name=""/>
        <dsp:cNvSpPr/>
      </dsp:nvSpPr>
      <dsp:spPr>
        <a:xfrm>
          <a:off x="7585357" y="209612"/>
          <a:ext cx="3437893"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Risk is the language of Executives</a:t>
          </a:r>
          <a:endParaRPr lang="en-US" sz="2000" kern="1200" dirty="0"/>
        </a:p>
      </dsp:txBody>
      <dsp:txXfrm>
        <a:off x="7585357" y="209612"/>
        <a:ext cx="3437893" cy="1458500"/>
      </dsp:txXfrm>
    </dsp:sp>
    <dsp:sp modelId="{4EB8BDA0-7E1A-441C-81B6-F733CA877882}">
      <dsp:nvSpPr>
        <dsp:cNvPr id="0" name=""/>
        <dsp:cNvSpPr/>
      </dsp:nvSpPr>
      <dsp:spPr>
        <a:xfrm>
          <a:off x="6363" y="2351436"/>
          <a:ext cx="1458500" cy="14585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23B2D-7609-4141-B4CA-A51DC5478059}">
      <dsp:nvSpPr>
        <dsp:cNvPr id="0" name=""/>
        <dsp:cNvSpPr/>
      </dsp:nvSpPr>
      <dsp:spPr>
        <a:xfrm>
          <a:off x="312648" y="2657721"/>
          <a:ext cx="845930" cy="8459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CD82AB-A150-48AD-9954-783C78800917}">
      <dsp:nvSpPr>
        <dsp:cNvPr id="0" name=""/>
        <dsp:cNvSpPr/>
      </dsp:nvSpPr>
      <dsp:spPr>
        <a:xfrm>
          <a:off x="1777400" y="2351436"/>
          <a:ext cx="3437893"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“Because I said so” isn’t enough – your security program must be rooted in a defendable, transparent and traceable methodology</a:t>
          </a:r>
          <a:endParaRPr lang="en-US" sz="2000" kern="1200" dirty="0"/>
        </a:p>
      </dsp:txBody>
      <dsp:txXfrm>
        <a:off x="1777400" y="2351436"/>
        <a:ext cx="3437893" cy="1458500"/>
      </dsp:txXfrm>
    </dsp:sp>
    <dsp:sp modelId="{D2A8410E-F3F3-4019-B8D0-772071BA36A2}">
      <dsp:nvSpPr>
        <dsp:cNvPr id="0" name=""/>
        <dsp:cNvSpPr/>
      </dsp:nvSpPr>
      <dsp:spPr>
        <a:xfrm>
          <a:off x="5814320" y="2351436"/>
          <a:ext cx="1458500" cy="14585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B7D72-924F-45F5-B770-F3414150094A}">
      <dsp:nvSpPr>
        <dsp:cNvPr id="0" name=""/>
        <dsp:cNvSpPr/>
      </dsp:nvSpPr>
      <dsp:spPr>
        <a:xfrm>
          <a:off x="6120606" y="2657721"/>
          <a:ext cx="845930" cy="8459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9CE4D9-B0BC-45FC-8404-2DBAC0F96615}">
      <dsp:nvSpPr>
        <dsp:cNvPr id="0" name=""/>
        <dsp:cNvSpPr/>
      </dsp:nvSpPr>
      <dsp:spPr>
        <a:xfrm>
          <a:off x="7585357" y="2351436"/>
          <a:ext cx="3437893"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Define Current and Target states</a:t>
          </a:r>
          <a:endParaRPr lang="en-US" sz="2000" kern="1200" dirty="0"/>
        </a:p>
      </dsp:txBody>
      <dsp:txXfrm>
        <a:off x="7585357" y="2351436"/>
        <a:ext cx="3437893" cy="14585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CAFC3-3DD4-4ED8-816E-6F0E78A170B2}"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E7238-4B2F-43C2-B6EB-8A6C0BB306DC}" type="slidenum">
              <a:rPr lang="en-US" smtClean="0"/>
              <a:t>‹#›</a:t>
            </a:fld>
            <a:endParaRPr lang="en-US"/>
          </a:p>
        </p:txBody>
      </p:sp>
    </p:spTree>
    <p:extLst>
      <p:ext uri="{BB962C8B-B14F-4D97-AF65-F5344CB8AC3E}">
        <p14:creationId xmlns:p14="http://schemas.microsoft.com/office/powerpoint/2010/main" val="171402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DE7238-4B2F-43C2-B6EB-8A6C0BB306DC}" type="slidenum">
              <a:rPr lang="en-US" smtClean="0"/>
              <a:t>5</a:t>
            </a:fld>
            <a:endParaRPr lang="en-US"/>
          </a:p>
        </p:txBody>
      </p:sp>
    </p:spTree>
    <p:extLst>
      <p:ext uri="{BB962C8B-B14F-4D97-AF65-F5344CB8AC3E}">
        <p14:creationId xmlns:p14="http://schemas.microsoft.com/office/powerpoint/2010/main" val="185381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F64D8-8738-4E21-B2D6-DF4A3DF0A84B}" type="slidenum">
              <a:rPr lang="en-US" smtClean="0"/>
              <a:t>25</a:t>
            </a:fld>
            <a:endParaRPr lang="en-US" dirty="0"/>
          </a:p>
        </p:txBody>
      </p:sp>
    </p:spTree>
    <p:extLst>
      <p:ext uri="{BB962C8B-B14F-4D97-AF65-F5344CB8AC3E}">
        <p14:creationId xmlns:p14="http://schemas.microsoft.com/office/powerpoint/2010/main" val="334619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going to </a:t>
            </a:r>
            <a:r>
              <a:rPr lang="en-US" dirty="0" err="1"/>
              <a:t>dri</a:t>
            </a:r>
            <a:endParaRPr lang="en-US" dirty="0"/>
          </a:p>
        </p:txBody>
      </p:sp>
      <p:sp>
        <p:nvSpPr>
          <p:cNvPr id="4" name="Slide Number Placeholder 3"/>
          <p:cNvSpPr>
            <a:spLocks noGrp="1"/>
          </p:cNvSpPr>
          <p:nvPr>
            <p:ph type="sldNum" sz="quarter" idx="5"/>
          </p:nvPr>
        </p:nvSpPr>
        <p:spPr/>
        <p:txBody>
          <a:bodyPr/>
          <a:lstStyle/>
          <a:p>
            <a:fld id="{74DE7238-4B2F-43C2-B6EB-8A6C0BB306DC}" type="slidenum">
              <a:rPr lang="en-US" smtClean="0"/>
              <a:t>26</a:t>
            </a:fld>
            <a:endParaRPr lang="en-US"/>
          </a:p>
        </p:txBody>
      </p:sp>
    </p:spTree>
    <p:extLst>
      <p:ext uri="{BB962C8B-B14F-4D97-AF65-F5344CB8AC3E}">
        <p14:creationId xmlns:p14="http://schemas.microsoft.com/office/powerpoint/2010/main" val="388420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28</a:t>
            </a:fld>
            <a:endParaRPr lang="en-US" dirty="0"/>
          </a:p>
        </p:txBody>
      </p:sp>
    </p:spTree>
    <p:extLst>
      <p:ext uri="{BB962C8B-B14F-4D97-AF65-F5344CB8AC3E}">
        <p14:creationId xmlns:p14="http://schemas.microsoft.com/office/powerpoint/2010/main" val="2784313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29</a:t>
            </a:fld>
            <a:endParaRPr lang="en-US" dirty="0"/>
          </a:p>
        </p:txBody>
      </p:sp>
    </p:spTree>
    <p:extLst>
      <p:ext uri="{BB962C8B-B14F-4D97-AF65-F5344CB8AC3E}">
        <p14:creationId xmlns:p14="http://schemas.microsoft.com/office/powerpoint/2010/main" val="357390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31</a:t>
            </a:fld>
            <a:endParaRPr lang="en-US" dirty="0"/>
          </a:p>
        </p:txBody>
      </p:sp>
    </p:spTree>
    <p:extLst>
      <p:ext uri="{BB962C8B-B14F-4D97-AF65-F5344CB8AC3E}">
        <p14:creationId xmlns:p14="http://schemas.microsoft.com/office/powerpoint/2010/main" val="175667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DE7238-4B2F-43C2-B6EB-8A6C0BB306DC}" type="slidenum">
              <a:rPr lang="en-US" smtClean="0"/>
              <a:t>9</a:t>
            </a:fld>
            <a:endParaRPr lang="en-US"/>
          </a:p>
        </p:txBody>
      </p:sp>
    </p:spTree>
    <p:extLst>
      <p:ext uri="{BB962C8B-B14F-4D97-AF65-F5344CB8AC3E}">
        <p14:creationId xmlns:p14="http://schemas.microsoft.com/office/powerpoint/2010/main" val="15091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Department 88% reduction of vulnerability risk in first year of implementation </a:t>
            </a:r>
          </a:p>
        </p:txBody>
      </p:sp>
      <p:sp>
        <p:nvSpPr>
          <p:cNvPr id="4" name="Slide Number Placeholder 3"/>
          <p:cNvSpPr>
            <a:spLocks noGrp="1"/>
          </p:cNvSpPr>
          <p:nvPr>
            <p:ph type="sldNum" sz="quarter" idx="5"/>
          </p:nvPr>
        </p:nvSpPr>
        <p:spPr/>
        <p:txBody>
          <a:bodyPr/>
          <a:lstStyle/>
          <a:p>
            <a:fld id="{74DE7238-4B2F-43C2-B6EB-8A6C0BB306DC}" type="slidenum">
              <a:rPr lang="en-US" smtClean="0"/>
              <a:t>13</a:t>
            </a:fld>
            <a:endParaRPr lang="en-US"/>
          </a:p>
        </p:txBody>
      </p:sp>
    </p:spTree>
    <p:extLst>
      <p:ext uri="{BB962C8B-B14F-4D97-AF65-F5344CB8AC3E}">
        <p14:creationId xmlns:p14="http://schemas.microsoft.com/office/powerpoint/2010/main" val="2861077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E7238-4B2F-43C2-B6EB-8A6C0BB306DC}" type="slidenum">
              <a:rPr lang="en-US" smtClean="0"/>
              <a:t>15</a:t>
            </a:fld>
            <a:endParaRPr lang="en-US"/>
          </a:p>
        </p:txBody>
      </p:sp>
    </p:spTree>
    <p:extLst>
      <p:ext uri="{BB962C8B-B14F-4D97-AF65-F5344CB8AC3E}">
        <p14:creationId xmlns:p14="http://schemas.microsoft.com/office/powerpoint/2010/main" val="414923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DE7238-4B2F-43C2-B6EB-8A6C0BB306DC}" type="slidenum">
              <a:rPr lang="en-US" smtClean="0"/>
              <a:t>18</a:t>
            </a:fld>
            <a:endParaRPr lang="en-US"/>
          </a:p>
        </p:txBody>
      </p:sp>
    </p:spTree>
    <p:extLst>
      <p:ext uri="{BB962C8B-B14F-4D97-AF65-F5344CB8AC3E}">
        <p14:creationId xmlns:p14="http://schemas.microsoft.com/office/powerpoint/2010/main" val="12475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DE7238-4B2F-43C2-B6EB-8A6C0BB306DC}" type="slidenum">
              <a:rPr lang="en-US" smtClean="0"/>
              <a:t>19</a:t>
            </a:fld>
            <a:endParaRPr lang="en-US"/>
          </a:p>
        </p:txBody>
      </p:sp>
    </p:spTree>
    <p:extLst>
      <p:ext uri="{BB962C8B-B14F-4D97-AF65-F5344CB8AC3E}">
        <p14:creationId xmlns:p14="http://schemas.microsoft.com/office/powerpoint/2010/main" val="120195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aligned with other peoples methodologies?</a:t>
            </a:r>
          </a:p>
        </p:txBody>
      </p:sp>
      <p:sp>
        <p:nvSpPr>
          <p:cNvPr id="4" name="Slide Number Placeholder 3"/>
          <p:cNvSpPr>
            <a:spLocks noGrp="1"/>
          </p:cNvSpPr>
          <p:nvPr>
            <p:ph type="sldNum" sz="quarter" idx="5"/>
          </p:nvPr>
        </p:nvSpPr>
        <p:spPr/>
        <p:txBody>
          <a:bodyPr/>
          <a:lstStyle/>
          <a:p>
            <a:fld id="{74DE7238-4B2F-43C2-B6EB-8A6C0BB306DC}" type="slidenum">
              <a:rPr lang="en-US" smtClean="0"/>
              <a:t>20</a:t>
            </a:fld>
            <a:endParaRPr lang="en-US"/>
          </a:p>
        </p:txBody>
      </p:sp>
    </p:spTree>
    <p:extLst>
      <p:ext uri="{BB962C8B-B14F-4D97-AF65-F5344CB8AC3E}">
        <p14:creationId xmlns:p14="http://schemas.microsoft.com/office/powerpoint/2010/main" val="108159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Functions &gt; 23 Categories &gt; 108 Subcategories &gt; Controls</a:t>
            </a:r>
          </a:p>
        </p:txBody>
      </p:sp>
      <p:sp>
        <p:nvSpPr>
          <p:cNvPr id="4" name="Slide Number Placeholder 3"/>
          <p:cNvSpPr>
            <a:spLocks noGrp="1"/>
          </p:cNvSpPr>
          <p:nvPr>
            <p:ph type="sldNum" sz="quarter" idx="5"/>
          </p:nvPr>
        </p:nvSpPr>
        <p:spPr/>
        <p:txBody>
          <a:bodyPr/>
          <a:lstStyle/>
          <a:p>
            <a:fld id="{74DE7238-4B2F-43C2-B6EB-8A6C0BB306DC}" type="slidenum">
              <a:rPr lang="en-US" smtClean="0"/>
              <a:t>22</a:t>
            </a:fld>
            <a:endParaRPr lang="en-US"/>
          </a:p>
        </p:txBody>
      </p:sp>
    </p:spTree>
    <p:extLst>
      <p:ext uri="{BB962C8B-B14F-4D97-AF65-F5344CB8AC3E}">
        <p14:creationId xmlns:p14="http://schemas.microsoft.com/office/powerpoint/2010/main" val="284289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E7238-4B2F-43C2-B6EB-8A6C0BB306DC}" type="slidenum">
              <a:rPr lang="en-US" smtClean="0"/>
              <a:t>23</a:t>
            </a:fld>
            <a:endParaRPr lang="en-US"/>
          </a:p>
        </p:txBody>
      </p:sp>
    </p:spTree>
    <p:extLst>
      <p:ext uri="{BB962C8B-B14F-4D97-AF65-F5344CB8AC3E}">
        <p14:creationId xmlns:p14="http://schemas.microsoft.com/office/powerpoint/2010/main" val="37729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4/25/2022</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881111"/>
          </a:xfrm>
        </p:spPr>
        <p:txBody>
          <a:bodyPr/>
          <a:lstStyle/>
          <a:p>
            <a:r>
              <a:rPr lang="en-US"/>
              <a:t>Click to edit Master title style</a:t>
            </a:r>
          </a:p>
        </p:txBody>
      </p:sp>
      <p:sp>
        <p:nvSpPr>
          <p:cNvPr id="3" name="Vertical Text Placeholder 2"/>
          <p:cNvSpPr>
            <a:spLocks noGrp="1"/>
          </p:cNvSpPr>
          <p:nvPr>
            <p:ph type="body" orient="vert" idx="1"/>
          </p:nvPr>
        </p:nvSpPr>
        <p:spPr>
          <a:xfrm>
            <a:off x="581192" y="1947334"/>
            <a:ext cx="11029616" cy="4040716"/>
          </a:xfrm>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4/25/2022</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06511"/>
          </a:xfrm>
        </p:spPr>
        <p:txBody>
          <a:bodyPr/>
          <a:lstStyle/>
          <a:p>
            <a:r>
              <a:rPr lang="en-US"/>
              <a:t>Click to edit Master title style</a:t>
            </a:r>
          </a:p>
        </p:txBody>
      </p:sp>
      <p:sp>
        <p:nvSpPr>
          <p:cNvPr id="3" name="Content Placeholder 2"/>
          <p:cNvSpPr>
            <a:spLocks noGrp="1"/>
          </p:cNvSpPr>
          <p:nvPr>
            <p:ph idx="1"/>
          </p:nvPr>
        </p:nvSpPr>
        <p:spPr>
          <a:xfrm>
            <a:off x="581192" y="1955800"/>
            <a:ext cx="11029615"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4/25/2022</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4/25/2022</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862075"/>
          </a:xfrm>
        </p:spPr>
        <p:txBody>
          <a:bodyPr/>
          <a:lstStyle/>
          <a:p>
            <a:r>
              <a:rPr lang="en-US"/>
              <a:t>Click to edit Master title style</a:t>
            </a:r>
          </a:p>
        </p:txBody>
      </p:sp>
      <p:sp>
        <p:nvSpPr>
          <p:cNvPr id="3" name="Content Placeholder 2"/>
          <p:cNvSpPr>
            <a:spLocks noGrp="1"/>
          </p:cNvSpPr>
          <p:nvPr>
            <p:ph sz="half" idx="1"/>
          </p:nvPr>
        </p:nvSpPr>
        <p:spPr>
          <a:xfrm>
            <a:off x="581193" y="1938867"/>
            <a:ext cx="5194767" cy="392218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1938867"/>
            <a:ext cx="5194769" cy="392218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833232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887475"/>
          </a:xfrm>
        </p:spPr>
        <p:txBody>
          <a:bodyPr/>
          <a:lstStyle/>
          <a:p>
            <a:r>
              <a:rPr lang="en-US"/>
              <a:t>Click to edit Master title style</a:t>
            </a:r>
          </a:p>
        </p:txBody>
      </p:sp>
      <p:sp>
        <p:nvSpPr>
          <p:cNvPr id="3" name="Text Placeholder 2"/>
          <p:cNvSpPr>
            <a:spLocks noGrp="1"/>
          </p:cNvSpPr>
          <p:nvPr>
            <p:ph type="body" idx="1"/>
          </p:nvPr>
        </p:nvSpPr>
        <p:spPr>
          <a:xfrm>
            <a:off x="581191" y="199688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672042"/>
            <a:ext cx="5194766" cy="315302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199688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a:pPr>
            <a:r>
              <a:rPr lang="en-US"/>
              <a:t>Click to edit Master text styles</a:t>
            </a:r>
          </a:p>
        </p:txBody>
      </p:sp>
      <p:sp>
        <p:nvSpPr>
          <p:cNvPr id="6" name="Content Placeholder 5"/>
          <p:cNvSpPr>
            <a:spLocks noGrp="1"/>
          </p:cNvSpPr>
          <p:nvPr>
            <p:ph sz="quarter" idx="4"/>
          </p:nvPr>
        </p:nvSpPr>
        <p:spPr>
          <a:xfrm>
            <a:off x="6416037" y="2672042"/>
            <a:ext cx="5194771" cy="315302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87054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4/25/2022</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4/25/2022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4/25/2022</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nformationisbeautiful.net/visualizations/worlds-biggest-data-breaches-hacks/"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22225" cap="rnd"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1153410" y="1939696"/>
            <a:ext cx="5020411" cy="2003249"/>
          </a:xfrm>
        </p:spPr>
        <p:txBody>
          <a:bodyPr>
            <a:noAutofit/>
          </a:bodyPr>
          <a:lstStyle/>
          <a:p>
            <a:r>
              <a:rPr lang="en-US" sz="4000" b="1" dirty="0"/>
              <a:t>Security in radical change</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w="12700" cap="rnd" algn="ctr">
            <a:noFill/>
            <a:prstDash val="solid"/>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w="12700" cap="rnd" algn="ctr">
            <a:noFill/>
            <a:prstDash val="solid"/>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w="12700" cap="rnd" algn="ctr">
            <a:noFill/>
            <a:prstDash val="solid"/>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D6F4DE40-68FD-458C-B695-C954D8BCE4CC}"/>
              </a:ext>
            </a:extLst>
          </p:cNvPr>
          <p:cNvSpPr/>
          <p:nvPr/>
        </p:nvSpPr>
        <p:spPr>
          <a:xfrm>
            <a:off x="8039948" y="811585"/>
            <a:ext cx="3703320" cy="5945896"/>
          </a:xfrm>
          <a:prstGeom prst="rect">
            <a:avLst/>
          </a:prstGeom>
          <a:solidFill>
            <a:schemeClr val="accent1">
              <a:lumMod val="60000"/>
              <a:lumOff val="4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Speaker: Arlan McMillan</a:t>
            </a:r>
          </a:p>
          <a:p>
            <a:pPr marL="0" marR="0">
              <a:spcBef>
                <a:spcPts val="0"/>
              </a:spcBef>
              <a:spcAft>
                <a:spcPts val="0"/>
              </a:spcAft>
            </a:pPr>
            <a:endParaRPr lang="en-US" sz="1200" dirty="0">
              <a:solidFill>
                <a:schemeClr val="tx1"/>
              </a:solidFill>
            </a:endParaRPr>
          </a:p>
          <a:p>
            <a:pPr marL="0" marR="0">
              <a:spcBef>
                <a:spcPts val="0"/>
              </a:spcBef>
              <a:spcAft>
                <a:spcPts val="0"/>
              </a:spcAft>
            </a:pPr>
            <a:r>
              <a:rPr lang="en-US" sz="1200" dirty="0">
                <a:solidFill>
                  <a:schemeClr val="tx1"/>
                </a:solidFill>
              </a:rPr>
              <a:t>Arlan McMillan is the Chief Security Officer (CSO) for Kirkland &amp; Ellis LLP. Kirkland is an international law firm that serves a broad range of clients around the world in private equity, M&amp;A and other corporate transactions, litigation, white collar and government disputes, restructurings and intellectual property matters. Office locations include the US, UK, France, Germany, China &amp; Hong Kong.</a:t>
            </a:r>
          </a:p>
          <a:p>
            <a:pPr marL="0" marR="0">
              <a:spcBef>
                <a:spcPts val="0"/>
              </a:spcBef>
              <a:spcAft>
                <a:spcPts val="0"/>
              </a:spcAft>
            </a:pPr>
            <a:r>
              <a:rPr lang="en-US" sz="1200" dirty="0">
                <a:solidFill>
                  <a:schemeClr val="tx1"/>
                </a:solidFill>
              </a:rPr>
              <a:t> </a:t>
            </a:r>
          </a:p>
          <a:p>
            <a:pPr marL="0" marR="0">
              <a:spcBef>
                <a:spcPts val="0"/>
              </a:spcBef>
              <a:spcAft>
                <a:spcPts val="0"/>
              </a:spcAft>
            </a:pPr>
            <a:r>
              <a:rPr lang="en-US" sz="1200" dirty="0">
                <a:solidFill>
                  <a:schemeClr val="tx1"/>
                </a:solidFill>
              </a:rPr>
              <a:t>As the CSO, Arlan oversees the strategy and delivery of Cyber Security, Physical Security, and Business Continuity Management capabilities firm wide. With over 25 years’ experience in Information Technology and Security, Arlan has led several teams developing and delivering security services for top organizations including United Airlines, the City of Chicago and ABN </a:t>
            </a:r>
            <a:r>
              <a:rPr lang="en-US" sz="1200" dirty="0" err="1">
                <a:solidFill>
                  <a:schemeClr val="tx1"/>
                </a:solidFill>
              </a:rPr>
              <a:t>Amro</a:t>
            </a:r>
            <a:r>
              <a:rPr lang="en-US" sz="1200" dirty="0">
                <a:solidFill>
                  <a:schemeClr val="tx1"/>
                </a:solidFill>
              </a:rPr>
              <a:t> Bank. </a:t>
            </a:r>
          </a:p>
          <a:p>
            <a:pPr marL="0" marR="0">
              <a:spcBef>
                <a:spcPts val="0"/>
              </a:spcBef>
              <a:spcAft>
                <a:spcPts val="0"/>
              </a:spcAft>
            </a:pPr>
            <a:r>
              <a:rPr lang="en-US" sz="1200" dirty="0">
                <a:solidFill>
                  <a:schemeClr val="tx1"/>
                </a:solidFill>
              </a:rPr>
              <a:t> </a:t>
            </a:r>
          </a:p>
          <a:p>
            <a:pPr marL="0" marR="0">
              <a:spcBef>
                <a:spcPts val="0"/>
              </a:spcBef>
              <a:spcAft>
                <a:spcPts val="0"/>
              </a:spcAft>
            </a:pPr>
            <a:r>
              <a:rPr lang="en-US" sz="1200" dirty="0">
                <a:solidFill>
                  <a:schemeClr val="tx1"/>
                </a:solidFill>
              </a:rPr>
              <a:t>Prior to joining Kirkland, Arlan was a board member of the Aviation Information Sharing and Analysis Center (A-ISAC) and the Transportation Sector Chief for the FBI-InfraGard Chicago region. </a:t>
            </a:r>
          </a:p>
          <a:p>
            <a:pPr marL="0" marR="0">
              <a:spcBef>
                <a:spcPts val="0"/>
              </a:spcBef>
              <a:spcAft>
                <a:spcPts val="0"/>
              </a:spcAft>
            </a:pPr>
            <a:r>
              <a:rPr lang="en-US" sz="1200" dirty="0">
                <a:solidFill>
                  <a:schemeClr val="tx1"/>
                </a:solidFill>
              </a:rPr>
              <a:t> </a:t>
            </a:r>
          </a:p>
          <a:p>
            <a:pPr marL="0" marR="0">
              <a:spcBef>
                <a:spcPts val="0"/>
              </a:spcBef>
              <a:spcAft>
                <a:spcPts val="0"/>
              </a:spcAft>
            </a:pPr>
            <a:r>
              <a:rPr lang="en-US" sz="1200" dirty="0">
                <a:solidFill>
                  <a:schemeClr val="tx1"/>
                </a:solidFill>
              </a:rPr>
              <a:t>He is currently serving as the Chair for </a:t>
            </a:r>
            <a:r>
              <a:rPr lang="en-US" sz="1200" dirty="0" err="1">
                <a:solidFill>
                  <a:schemeClr val="tx1"/>
                </a:solidFill>
              </a:rPr>
              <a:t>ChicagoFIRST</a:t>
            </a:r>
            <a:r>
              <a:rPr lang="en-US" sz="1200" dirty="0">
                <a:solidFill>
                  <a:schemeClr val="tx1"/>
                </a:solidFill>
              </a:rPr>
              <a:t>, an Executive Committee member of the </a:t>
            </a:r>
            <a:r>
              <a:rPr lang="en-US" sz="1200" dirty="0" err="1">
                <a:solidFill>
                  <a:schemeClr val="tx1"/>
                </a:solidFill>
              </a:rPr>
              <a:t>CyberSecurity</a:t>
            </a:r>
            <a:r>
              <a:rPr lang="en-US" sz="1200" dirty="0">
                <a:solidFill>
                  <a:schemeClr val="tx1"/>
                </a:solidFill>
              </a:rPr>
              <a:t> Collaborative, and a is regular contributor on the topics of risk management and executive communications.</a:t>
            </a:r>
          </a:p>
          <a:p>
            <a:pPr marL="0" marR="0">
              <a:spcBef>
                <a:spcPts val="0"/>
              </a:spcBef>
              <a:spcAft>
                <a:spcPts val="0"/>
              </a:spcAft>
            </a:pPr>
            <a:endParaRPr lang="en-US" sz="1200" dirty="0">
              <a:solidFill>
                <a:schemeClr val="tx1"/>
              </a:solidFill>
            </a:endParaRPr>
          </a:p>
          <a:p>
            <a:r>
              <a:rPr lang="en-US" sz="1200" dirty="0">
                <a:solidFill>
                  <a:schemeClr val="tx1"/>
                </a:solidFill>
              </a:rPr>
              <a:t>arlanmcmillan@protonmail.com</a:t>
            </a:r>
          </a:p>
        </p:txBody>
      </p:sp>
      <p:sp>
        <p:nvSpPr>
          <p:cNvPr id="10" name="TextBox 9">
            <a:extLst>
              <a:ext uri="{FF2B5EF4-FFF2-40B4-BE49-F238E27FC236}">
                <a16:creationId xmlns:a16="http://schemas.microsoft.com/office/drawing/2014/main" id="{89E569A0-2930-4DC6-9B50-CD27B21D8A2C}"/>
              </a:ext>
            </a:extLst>
          </p:cNvPr>
          <p:cNvSpPr txBox="1"/>
          <p:nvPr/>
        </p:nvSpPr>
        <p:spPr>
          <a:xfrm>
            <a:off x="784698" y="6400800"/>
            <a:ext cx="6096000" cy="261610"/>
          </a:xfrm>
          <a:prstGeom prst="rect">
            <a:avLst/>
          </a:prstGeom>
          <a:noFill/>
        </p:spPr>
        <p:txBody>
          <a:bodyPr wrap="square">
            <a:spAutoFit/>
          </a:bodyPr>
          <a:lstStyle/>
          <a:p>
            <a:pPr marL="0" indent="0" algn="ctr">
              <a:spcAft>
                <a:spcPts val="1800"/>
              </a:spcAft>
              <a:buNone/>
            </a:pPr>
            <a:r>
              <a:rPr lang="en-US" sz="1100" i="1" dirty="0"/>
              <a:t>The views expressed here are mine alone and not necessarily those of my employer or GCSI.</a:t>
            </a:r>
          </a:p>
        </p:txBody>
      </p:sp>
    </p:spTree>
    <p:extLst>
      <p:ext uri="{BB962C8B-B14F-4D97-AF65-F5344CB8AC3E}">
        <p14:creationId xmlns:p14="http://schemas.microsoft.com/office/powerpoint/2010/main" val="380052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AD54F4D-E1FF-4A6A-A867-D8931019DB1B}"/>
              </a:ext>
            </a:extLst>
          </p:cNvPr>
          <p:cNvSpPr txBox="1"/>
          <p:nvPr/>
        </p:nvSpPr>
        <p:spPr>
          <a:xfrm>
            <a:off x="6750995" y="6413770"/>
            <a:ext cx="5356699" cy="230832"/>
          </a:xfrm>
          <a:prstGeom prst="rect">
            <a:avLst/>
          </a:prstGeom>
          <a:noFill/>
        </p:spPr>
        <p:txBody>
          <a:bodyPr wrap="square" rtlCol="0">
            <a:spAutoFit/>
          </a:bodyPr>
          <a:lstStyle/>
          <a:p>
            <a:pPr algn="r"/>
            <a:r>
              <a:rPr lang="en-US" sz="900" i="1" dirty="0"/>
              <a:t>source: Cost of Data Breach Report 2021, IBM and </a:t>
            </a:r>
            <a:r>
              <a:rPr lang="en-US" sz="900" i="1" dirty="0" err="1"/>
              <a:t>Ponemon</a:t>
            </a:r>
            <a:r>
              <a:rPr lang="en-US" sz="900" i="1" dirty="0"/>
              <a:t> Institute</a:t>
            </a:r>
          </a:p>
        </p:txBody>
      </p:sp>
      <p:pic>
        <p:nvPicPr>
          <p:cNvPr id="3" name="Picture 2">
            <a:extLst>
              <a:ext uri="{FF2B5EF4-FFF2-40B4-BE49-F238E27FC236}">
                <a16:creationId xmlns:a16="http://schemas.microsoft.com/office/drawing/2014/main" id="{C4D15BF6-8A71-4551-8DE1-28FCE4B1144B}"/>
              </a:ext>
            </a:extLst>
          </p:cNvPr>
          <p:cNvPicPr>
            <a:picLocks noChangeAspect="1"/>
          </p:cNvPicPr>
          <p:nvPr/>
        </p:nvPicPr>
        <p:blipFill>
          <a:blip r:embed="rId2"/>
          <a:stretch>
            <a:fillRect/>
          </a:stretch>
        </p:blipFill>
        <p:spPr>
          <a:xfrm>
            <a:off x="647134" y="1007444"/>
            <a:ext cx="3126442" cy="2495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A44A8D00-9131-485A-8A62-05C237EC9187}"/>
              </a:ext>
            </a:extLst>
          </p:cNvPr>
          <p:cNvPicPr>
            <a:picLocks noChangeAspect="1"/>
          </p:cNvPicPr>
          <p:nvPr/>
        </p:nvPicPr>
        <p:blipFill>
          <a:blip r:embed="rId3"/>
          <a:stretch>
            <a:fillRect/>
          </a:stretch>
        </p:blipFill>
        <p:spPr>
          <a:xfrm>
            <a:off x="1604712" y="3832818"/>
            <a:ext cx="3067152" cy="2495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C01AC437-3DC7-476F-99E2-B72000E7AB30}"/>
              </a:ext>
            </a:extLst>
          </p:cNvPr>
          <p:cNvPicPr>
            <a:picLocks noChangeAspect="1"/>
          </p:cNvPicPr>
          <p:nvPr/>
        </p:nvPicPr>
        <p:blipFill>
          <a:blip r:embed="rId4"/>
          <a:stretch>
            <a:fillRect/>
          </a:stretch>
        </p:blipFill>
        <p:spPr>
          <a:xfrm>
            <a:off x="8735694" y="3695958"/>
            <a:ext cx="3002348" cy="2495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4971807E-6160-47F4-BFEC-C0173A02DC56}"/>
              </a:ext>
            </a:extLst>
          </p:cNvPr>
          <p:cNvPicPr>
            <a:picLocks noChangeAspect="1"/>
          </p:cNvPicPr>
          <p:nvPr/>
        </p:nvPicPr>
        <p:blipFill>
          <a:blip r:embed="rId5"/>
          <a:stretch>
            <a:fillRect/>
          </a:stretch>
        </p:blipFill>
        <p:spPr>
          <a:xfrm>
            <a:off x="4976342" y="2619716"/>
            <a:ext cx="3150396" cy="2602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59BE1B5-A5AD-44B3-9480-317B1737BB4D}"/>
              </a:ext>
            </a:extLst>
          </p:cNvPr>
          <p:cNvPicPr>
            <a:picLocks noChangeAspect="1"/>
          </p:cNvPicPr>
          <p:nvPr/>
        </p:nvPicPr>
        <p:blipFill>
          <a:blip r:embed="rId6"/>
          <a:stretch>
            <a:fillRect/>
          </a:stretch>
        </p:blipFill>
        <p:spPr>
          <a:xfrm>
            <a:off x="7066769" y="854248"/>
            <a:ext cx="3002348" cy="2495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795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D942-49F3-4054-A242-D8378D28CE03}"/>
              </a:ext>
            </a:extLst>
          </p:cNvPr>
          <p:cNvSpPr>
            <a:spLocks noGrp="1"/>
          </p:cNvSpPr>
          <p:nvPr>
            <p:ph type="title"/>
          </p:nvPr>
        </p:nvSpPr>
        <p:spPr/>
        <p:txBody>
          <a:bodyPr anchor="ctr"/>
          <a:lstStyle/>
          <a:p>
            <a:r>
              <a:rPr lang="en-US" dirty="0"/>
              <a:t>assertion</a:t>
            </a:r>
          </a:p>
        </p:txBody>
      </p:sp>
      <p:sp>
        <p:nvSpPr>
          <p:cNvPr id="3" name="Content Placeholder 2">
            <a:extLst>
              <a:ext uri="{FF2B5EF4-FFF2-40B4-BE49-F238E27FC236}">
                <a16:creationId xmlns:a16="http://schemas.microsoft.com/office/drawing/2014/main" id="{99D3732C-953E-4161-9A24-0D5C63FA1460}"/>
              </a:ext>
            </a:extLst>
          </p:cNvPr>
          <p:cNvSpPr>
            <a:spLocks noGrp="1"/>
          </p:cNvSpPr>
          <p:nvPr>
            <p:ph idx="1"/>
          </p:nvPr>
        </p:nvSpPr>
        <p:spPr>
          <a:xfrm>
            <a:off x="581192" y="1887166"/>
            <a:ext cx="11029615" cy="4088185"/>
          </a:xfrm>
        </p:spPr>
        <p:txBody>
          <a:bodyPr anchor="t">
            <a:noAutofit/>
          </a:bodyPr>
          <a:lstStyle/>
          <a:p>
            <a:pPr marL="0" indent="0">
              <a:spcBef>
                <a:spcPts val="0"/>
              </a:spcBef>
              <a:spcAft>
                <a:spcPts val="1200"/>
              </a:spcAft>
              <a:buNone/>
            </a:pPr>
            <a:r>
              <a:rPr lang="en-US" sz="2400" b="1" dirty="0"/>
              <a:t>The vast majority of Cyber Security Programs (CSPs) do not meet business executive’s expectations and are not responsive to the modern threat landscape.</a:t>
            </a:r>
          </a:p>
          <a:p>
            <a:pPr marL="914400" lvl="1" indent="-342900">
              <a:spcBef>
                <a:spcPts val="600"/>
              </a:spcBef>
              <a:spcAft>
                <a:spcPts val="1200"/>
              </a:spcAft>
              <a:buFont typeface="Wingdings" panose="05000000000000000000" pitchFamily="2" charset="2"/>
              <a:buChar char="§"/>
            </a:pPr>
            <a:r>
              <a:rPr lang="en-US" sz="2000" dirty="0"/>
              <a:t>Underfunded, Not effective </a:t>
            </a:r>
            <a:r>
              <a:rPr lang="en-US" sz="2000" i="1" dirty="0"/>
              <a:t>(enough), </a:t>
            </a:r>
            <a:r>
              <a:rPr lang="en-US" sz="2000" dirty="0"/>
              <a:t>Reactive not proactive</a:t>
            </a:r>
          </a:p>
          <a:p>
            <a:pPr marL="389582" lvl="1" indent="0">
              <a:spcBef>
                <a:spcPts val="0"/>
              </a:spcBef>
              <a:spcAft>
                <a:spcPts val="1200"/>
              </a:spcAft>
              <a:buNone/>
            </a:pPr>
            <a:endParaRPr lang="en-US" sz="2000" dirty="0"/>
          </a:p>
          <a:p>
            <a:pPr marL="0" indent="0">
              <a:spcBef>
                <a:spcPts val="0"/>
              </a:spcBef>
              <a:spcAft>
                <a:spcPts val="1200"/>
              </a:spcAft>
              <a:buNone/>
            </a:pPr>
            <a:r>
              <a:rPr lang="en-US" sz="2400" b="1" i="1" dirty="0"/>
              <a:t>… and the primary reason is because CISO’s aren’t doing the basics</a:t>
            </a:r>
          </a:p>
          <a:p>
            <a:pPr marL="936900" lvl="2" indent="-342900">
              <a:spcBef>
                <a:spcPts val="600"/>
              </a:spcBef>
              <a:spcAft>
                <a:spcPts val="1200"/>
              </a:spcAft>
              <a:buFont typeface="Wingdings" panose="05000000000000000000" pitchFamily="2" charset="2"/>
              <a:buChar char="§"/>
            </a:pPr>
            <a:r>
              <a:rPr lang="en-US" sz="2000" dirty="0"/>
              <a:t>fundamental hygiene</a:t>
            </a:r>
          </a:p>
          <a:p>
            <a:pPr marL="936900" lvl="2" indent="-342900">
              <a:spcBef>
                <a:spcPts val="0"/>
              </a:spcBef>
              <a:spcAft>
                <a:spcPts val="1200"/>
              </a:spcAft>
              <a:buFont typeface="Wingdings" panose="05000000000000000000" pitchFamily="2" charset="2"/>
              <a:buChar char="§"/>
            </a:pPr>
            <a:r>
              <a:rPr lang="en-US" sz="2000" dirty="0"/>
              <a:t>measuring &amp; communicating effectively</a:t>
            </a:r>
          </a:p>
        </p:txBody>
      </p:sp>
    </p:spTree>
    <p:extLst>
      <p:ext uri="{BB962C8B-B14F-4D97-AF65-F5344CB8AC3E}">
        <p14:creationId xmlns:p14="http://schemas.microsoft.com/office/powerpoint/2010/main" val="298650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8E08-EA06-4171-8715-248F864F52CA}"/>
              </a:ext>
            </a:extLst>
          </p:cNvPr>
          <p:cNvSpPr>
            <a:spLocks noGrp="1"/>
          </p:cNvSpPr>
          <p:nvPr>
            <p:ph type="title"/>
          </p:nvPr>
        </p:nvSpPr>
        <p:spPr>
          <a:xfrm>
            <a:off x="581193" y="1914144"/>
            <a:ext cx="11458407" cy="2627273"/>
          </a:xfrm>
        </p:spPr>
        <p:txBody>
          <a:bodyPr anchor="t">
            <a:normAutofit/>
          </a:bodyPr>
          <a:lstStyle/>
          <a:p>
            <a:r>
              <a:rPr lang="en-US" sz="3600" b="1" i="1" dirty="0"/>
              <a:t>In times of radical change, </a:t>
            </a:r>
            <a:br>
              <a:rPr lang="en-US" sz="3600" b="1" i="1" dirty="0"/>
            </a:br>
            <a:r>
              <a:rPr lang="en-US" sz="3600" b="1" i="1" dirty="0"/>
              <a:t>managing the basics is everything</a:t>
            </a:r>
            <a:endParaRPr lang="en-US" dirty="0"/>
          </a:p>
        </p:txBody>
      </p:sp>
    </p:spTree>
    <p:extLst>
      <p:ext uri="{BB962C8B-B14F-4D97-AF65-F5344CB8AC3E}">
        <p14:creationId xmlns:p14="http://schemas.microsoft.com/office/powerpoint/2010/main" val="46498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D942-49F3-4054-A242-D8378D28CE03}"/>
              </a:ext>
            </a:extLst>
          </p:cNvPr>
          <p:cNvSpPr>
            <a:spLocks noGrp="1"/>
          </p:cNvSpPr>
          <p:nvPr>
            <p:ph type="title"/>
          </p:nvPr>
        </p:nvSpPr>
        <p:spPr/>
        <p:txBody>
          <a:bodyPr anchor="ctr"/>
          <a:lstStyle/>
          <a:p>
            <a:r>
              <a:rPr lang="en-US" dirty="0"/>
              <a:t>CIS-18 &amp; Fundamental hygiene</a:t>
            </a:r>
          </a:p>
        </p:txBody>
      </p:sp>
      <p:graphicFrame>
        <p:nvGraphicFramePr>
          <p:cNvPr id="4" name="Table 4">
            <a:extLst>
              <a:ext uri="{FF2B5EF4-FFF2-40B4-BE49-F238E27FC236}">
                <a16:creationId xmlns:a16="http://schemas.microsoft.com/office/drawing/2014/main" id="{7FF29DEE-42EC-4D92-8905-B863B2A185EA}"/>
              </a:ext>
            </a:extLst>
          </p:cNvPr>
          <p:cNvGraphicFramePr>
            <a:graphicFrameLocks noGrp="1"/>
          </p:cNvGraphicFramePr>
          <p:nvPr>
            <p:extLst>
              <p:ext uri="{D42A27DB-BD31-4B8C-83A1-F6EECF244321}">
                <p14:modId xmlns:p14="http://schemas.microsoft.com/office/powerpoint/2010/main" val="114195636"/>
              </p:ext>
            </p:extLst>
          </p:nvPr>
        </p:nvGraphicFramePr>
        <p:xfrm>
          <a:off x="728132" y="1623905"/>
          <a:ext cx="10882676" cy="4429762"/>
        </p:xfrm>
        <a:graphic>
          <a:graphicData uri="http://schemas.openxmlformats.org/drawingml/2006/table">
            <a:tbl>
              <a:tblPr firstRow="1" bandRow="1">
                <a:tableStyleId>{5C22544A-7EE6-4342-B048-85BDC9FD1C3A}</a:tableStyleId>
              </a:tblPr>
              <a:tblGrid>
                <a:gridCol w="5441338">
                  <a:extLst>
                    <a:ext uri="{9D8B030D-6E8A-4147-A177-3AD203B41FA5}">
                      <a16:colId xmlns:a16="http://schemas.microsoft.com/office/drawing/2014/main" val="2364390003"/>
                    </a:ext>
                  </a:extLst>
                </a:gridCol>
                <a:gridCol w="5441338">
                  <a:extLst>
                    <a:ext uri="{9D8B030D-6E8A-4147-A177-3AD203B41FA5}">
                      <a16:colId xmlns:a16="http://schemas.microsoft.com/office/drawing/2014/main" val="3084140959"/>
                    </a:ext>
                  </a:extLst>
                </a:gridCol>
              </a:tblGrid>
              <a:tr h="4429762">
                <a:tc>
                  <a:txBody>
                    <a:bodyPr/>
                    <a:lstStyle/>
                    <a:p>
                      <a:pPr marL="457200" indent="-457200">
                        <a:spcBef>
                          <a:spcPts val="0"/>
                        </a:spcBef>
                        <a:spcAft>
                          <a:spcPts val="0"/>
                        </a:spcAft>
                        <a:buFont typeface="+mj-lt"/>
                        <a:buAutoNum type="arabicPeriod"/>
                      </a:pPr>
                      <a:r>
                        <a:rPr lang="en-US" sz="2800" b="0" dirty="0">
                          <a:solidFill>
                            <a:schemeClr val="tx1"/>
                          </a:solidFill>
                        </a:rPr>
                        <a:t>Inventory Assets</a:t>
                      </a:r>
                    </a:p>
                    <a:p>
                      <a:pPr marL="457200" indent="-457200">
                        <a:spcBef>
                          <a:spcPts val="0"/>
                        </a:spcBef>
                        <a:spcAft>
                          <a:spcPts val="0"/>
                        </a:spcAft>
                        <a:buFont typeface="+mj-lt"/>
                        <a:buAutoNum type="arabicPeriod"/>
                      </a:pPr>
                      <a:r>
                        <a:rPr lang="en-US" sz="2800" b="0" dirty="0">
                          <a:solidFill>
                            <a:schemeClr val="tx1"/>
                          </a:solidFill>
                        </a:rPr>
                        <a:t>Inventory Software</a:t>
                      </a:r>
                    </a:p>
                    <a:p>
                      <a:pPr marL="457200" indent="-457200">
                        <a:spcBef>
                          <a:spcPts val="0"/>
                        </a:spcBef>
                        <a:spcAft>
                          <a:spcPts val="0"/>
                        </a:spcAft>
                        <a:buFont typeface="+mj-lt"/>
                        <a:buAutoNum type="arabicPeriod"/>
                      </a:pPr>
                      <a:r>
                        <a:rPr lang="en-US" sz="2800" b="0" dirty="0">
                          <a:solidFill>
                            <a:schemeClr val="tx1"/>
                          </a:solidFill>
                        </a:rPr>
                        <a:t>Data Protection</a:t>
                      </a:r>
                    </a:p>
                    <a:p>
                      <a:pPr marL="457200" indent="-457200">
                        <a:spcBef>
                          <a:spcPts val="0"/>
                        </a:spcBef>
                        <a:spcAft>
                          <a:spcPts val="0"/>
                        </a:spcAft>
                        <a:buFont typeface="+mj-lt"/>
                        <a:buAutoNum type="arabicPeriod"/>
                      </a:pPr>
                      <a:r>
                        <a:rPr lang="en-US" sz="2800" b="0" dirty="0">
                          <a:solidFill>
                            <a:schemeClr val="tx1"/>
                          </a:solidFill>
                        </a:rPr>
                        <a:t>Secure Configuration</a:t>
                      </a:r>
                    </a:p>
                    <a:p>
                      <a:pPr marL="457200" indent="-457200">
                        <a:spcBef>
                          <a:spcPts val="0"/>
                        </a:spcBef>
                        <a:spcAft>
                          <a:spcPts val="0"/>
                        </a:spcAft>
                        <a:buFont typeface="+mj-lt"/>
                        <a:buAutoNum type="arabicPeriod"/>
                      </a:pPr>
                      <a:r>
                        <a:rPr lang="en-US" sz="2800" b="0" dirty="0">
                          <a:solidFill>
                            <a:schemeClr val="tx1"/>
                          </a:solidFill>
                        </a:rPr>
                        <a:t>Account Management</a:t>
                      </a:r>
                    </a:p>
                    <a:p>
                      <a:pPr marL="457200" indent="-457200">
                        <a:spcBef>
                          <a:spcPts val="0"/>
                        </a:spcBef>
                        <a:spcAft>
                          <a:spcPts val="0"/>
                        </a:spcAft>
                        <a:buFont typeface="+mj-lt"/>
                        <a:buAutoNum type="arabicPeriod"/>
                      </a:pPr>
                      <a:r>
                        <a:rPr lang="en-US" sz="2800" b="0" dirty="0">
                          <a:solidFill>
                            <a:schemeClr val="tx1"/>
                          </a:solidFill>
                        </a:rPr>
                        <a:t>Access Control Mgmt.</a:t>
                      </a:r>
                    </a:p>
                    <a:p>
                      <a:pPr marL="457200" indent="-457200">
                        <a:spcBef>
                          <a:spcPts val="0"/>
                        </a:spcBef>
                        <a:spcAft>
                          <a:spcPts val="0"/>
                        </a:spcAft>
                        <a:buFont typeface="+mj-lt"/>
                        <a:buAutoNum type="arabicPeriod"/>
                      </a:pPr>
                      <a:r>
                        <a:rPr lang="en-US" sz="2800" b="0" dirty="0">
                          <a:solidFill>
                            <a:schemeClr val="tx1"/>
                          </a:solidFill>
                        </a:rPr>
                        <a:t>Vulnerability &amp; Patch Mgmt.</a:t>
                      </a:r>
                    </a:p>
                    <a:p>
                      <a:pPr marL="457200" indent="-457200">
                        <a:spcBef>
                          <a:spcPts val="0"/>
                        </a:spcBef>
                        <a:spcAft>
                          <a:spcPts val="0"/>
                        </a:spcAft>
                        <a:buFont typeface="+mj-lt"/>
                        <a:buAutoNum type="arabicPeriod"/>
                      </a:pPr>
                      <a:r>
                        <a:rPr lang="en-US" sz="2800" b="0" dirty="0">
                          <a:solidFill>
                            <a:schemeClr val="tx1"/>
                          </a:solidFill>
                        </a:rPr>
                        <a:t>Audit Log Mgmt.</a:t>
                      </a:r>
                    </a:p>
                    <a:p>
                      <a:pPr marL="457200" indent="-457200">
                        <a:spcBef>
                          <a:spcPts val="0"/>
                        </a:spcBef>
                        <a:spcAft>
                          <a:spcPts val="0"/>
                        </a:spcAft>
                        <a:buFont typeface="+mj-lt"/>
                        <a:buAutoNum type="arabicPeriod"/>
                      </a:pPr>
                      <a:r>
                        <a:rPr lang="en-US" sz="2800" b="0" dirty="0">
                          <a:solidFill>
                            <a:schemeClr val="tx1"/>
                          </a:solidFill>
                        </a:rPr>
                        <a:t>Email &amp; Web Browser Protections</a:t>
                      </a:r>
                    </a:p>
                  </a:txBody>
                  <a:tcPr>
                    <a:noFill/>
                  </a:tcPr>
                </a:tc>
                <a:tc>
                  <a:txBody>
                    <a:bodyPr/>
                    <a:lstStyle/>
                    <a:p>
                      <a:pPr marL="457200" indent="-457200">
                        <a:spcBef>
                          <a:spcPts val="0"/>
                        </a:spcBef>
                        <a:spcAft>
                          <a:spcPts val="0"/>
                        </a:spcAft>
                        <a:buFont typeface="+mj-lt"/>
                        <a:buAutoNum type="arabicPeriod" startAt="10"/>
                      </a:pPr>
                      <a:r>
                        <a:rPr lang="en-US" sz="2800" b="0" dirty="0">
                          <a:solidFill>
                            <a:schemeClr val="tx1"/>
                          </a:solidFill>
                        </a:rPr>
                        <a:t>Malware Defenses</a:t>
                      </a:r>
                    </a:p>
                    <a:p>
                      <a:pPr marL="457200" indent="-457200">
                        <a:spcBef>
                          <a:spcPts val="0"/>
                        </a:spcBef>
                        <a:spcAft>
                          <a:spcPts val="0"/>
                        </a:spcAft>
                        <a:buFont typeface="+mj-lt"/>
                        <a:buAutoNum type="arabicPeriod" startAt="10"/>
                      </a:pPr>
                      <a:r>
                        <a:rPr lang="en-US" sz="2800" b="0" dirty="0">
                          <a:solidFill>
                            <a:schemeClr val="tx1"/>
                          </a:solidFill>
                        </a:rPr>
                        <a:t>Data Recovery</a:t>
                      </a:r>
                    </a:p>
                    <a:p>
                      <a:pPr marL="457200" indent="-457200">
                        <a:spcBef>
                          <a:spcPts val="0"/>
                        </a:spcBef>
                        <a:spcAft>
                          <a:spcPts val="0"/>
                        </a:spcAft>
                        <a:buFont typeface="+mj-lt"/>
                        <a:buAutoNum type="arabicPeriod" startAt="10"/>
                      </a:pPr>
                      <a:r>
                        <a:rPr lang="en-US" sz="2800" b="0" dirty="0">
                          <a:solidFill>
                            <a:schemeClr val="tx1"/>
                          </a:solidFill>
                        </a:rPr>
                        <a:t>Network Infrastructure</a:t>
                      </a:r>
                    </a:p>
                    <a:p>
                      <a:pPr marL="457200" indent="-457200">
                        <a:spcBef>
                          <a:spcPts val="0"/>
                        </a:spcBef>
                        <a:spcAft>
                          <a:spcPts val="0"/>
                        </a:spcAft>
                        <a:buFont typeface="+mj-lt"/>
                        <a:buAutoNum type="arabicPeriod" startAt="10"/>
                      </a:pPr>
                      <a:r>
                        <a:rPr lang="en-US" sz="2800" b="0" dirty="0">
                          <a:solidFill>
                            <a:schemeClr val="tx1"/>
                          </a:solidFill>
                        </a:rPr>
                        <a:t>Network Monitoring &amp; Defense</a:t>
                      </a:r>
                    </a:p>
                    <a:p>
                      <a:pPr marL="457200" indent="-457200">
                        <a:spcBef>
                          <a:spcPts val="0"/>
                        </a:spcBef>
                        <a:spcAft>
                          <a:spcPts val="0"/>
                        </a:spcAft>
                        <a:buFont typeface="+mj-lt"/>
                        <a:buAutoNum type="arabicPeriod" startAt="10"/>
                      </a:pPr>
                      <a:r>
                        <a:rPr lang="en-US" sz="2800" b="0" dirty="0">
                          <a:solidFill>
                            <a:schemeClr val="tx1"/>
                          </a:solidFill>
                        </a:rPr>
                        <a:t>Security Awareness &amp; Training</a:t>
                      </a:r>
                    </a:p>
                    <a:p>
                      <a:pPr marL="457200" indent="-457200">
                        <a:spcBef>
                          <a:spcPts val="0"/>
                        </a:spcBef>
                        <a:spcAft>
                          <a:spcPts val="0"/>
                        </a:spcAft>
                        <a:buFont typeface="+mj-lt"/>
                        <a:buAutoNum type="arabicPeriod" startAt="10"/>
                      </a:pPr>
                      <a:r>
                        <a:rPr lang="en-US" sz="2800" b="0" dirty="0">
                          <a:solidFill>
                            <a:schemeClr val="tx1"/>
                          </a:solidFill>
                        </a:rPr>
                        <a:t>Service Provider Mgmt. </a:t>
                      </a:r>
                    </a:p>
                    <a:p>
                      <a:pPr marL="457200" indent="-457200">
                        <a:spcBef>
                          <a:spcPts val="0"/>
                        </a:spcBef>
                        <a:spcAft>
                          <a:spcPts val="0"/>
                        </a:spcAft>
                        <a:buFont typeface="+mj-lt"/>
                        <a:buAutoNum type="arabicPeriod" startAt="10"/>
                      </a:pPr>
                      <a:r>
                        <a:rPr lang="en-US" sz="2800" b="0" dirty="0">
                          <a:solidFill>
                            <a:schemeClr val="tx1"/>
                          </a:solidFill>
                        </a:rPr>
                        <a:t>Application Software Sec.</a:t>
                      </a:r>
                    </a:p>
                    <a:p>
                      <a:pPr marL="457200" indent="-457200">
                        <a:spcBef>
                          <a:spcPts val="0"/>
                        </a:spcBef>
                        <a:spcAft>
                          <a:spcPts val="0"/>
                        </a:spcAft>
                        <a:buFont typeface="+mj-lt"/>
                        <a:buAutoNum type="arabicPeriod" startAt="10"/>
                      </a:pPr>
                      <a:r>
                        <a:rPr lang="en-US" sz="2800" b="0" dirty="0">
                          <a:solidFill>
                            <a:schemeClr val="tx1"/>
                          </a:solidFill>
                        </a:rPr>
                        <a:t>Incident Response Mgmt.</a:t>
                      </a:r>
                    </a:p>
                    <a:p>
                      <a:pPr marL="457200" indent="-457200">
                        <a:spcBef>
                          <a:spcPts val="0"/>
                        </a:spcBef>
                        <a:spcAft>
                          <a:spcPts val="0"/>
                        </a:spcAft>
                        <a:buFont typeface="+mj-lt"/>
                        <a:buAutoNum type="arabicPeriod" startAt="10"/>
                      </a:pPr>
                      <a:r>
                        <a:rPr lang="en-US" sz="2800" b="0" dirty="0">
                          <a:solidFill>
                            <a:schemeClr val="tx1"/>
                          </a:solidFill>
                        </a:rPr>
                        <a:t>Penetration Testing</a:t>
                      </a:r>
                    </a:p>
                    <a:p>
                      <a:endParaRPr lang="en-US" sz="2800" b="0" dirty="0">
                        <a:solidFill>
                          <a:schemeClr val="tx1"/>
                        </a:solidFill>
                      </a:endParaRPr>
                    </a:p>
                  </a:txBody>
                  <a:tcPr>
                    <a:noFill/>
                  </a:tcPr>
                </a:tc>
                <a:extLst>
                  <a:ext uri="{0D108BD9-81ED-4DB2-BD59-A6C34878D82A}">
                    <a16:rowId xmlns:a16="http://schemas.microsoft.com/office/drawing/2014/main" val="357617866"/>
                  </a:ext>
                </a:extLst>
              </a:tr>
            </a:tbl>
          </a:graphicData>
        </a:graphic>
      </p:graphicFrame>
    </p:spTree>
    <p:extLst>
      <p:ext uri="{BB962C8B-B14F-4D97-AF65-F5344CB8AC3E}">
        <p14:creationId xmlns:p14="http://schemas.microsoft.com/office/powerpoint/2010/main" val="135465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D942-49F3-4054-A242-D8378D28CE03}"/>
              </a:ext>
            </a:extLst>
          </p:cNvPr>
          <p:cNvSpPr>
            <a:spLocks noGrp="1"/>
          </p:cNvSpPr>
          <p:nvPr>
            <p:ph type="title"/>
          </p:nvPr>
        </p:nvSpPr>
        <p:spPr/>
        <p:txBody>
          <a:bodyPr anchor="ctr"/>
          <a:lstStyle/>
          <a:p>
            <a:r>
              <a:rPr lang="en-US" dirty="0"/>
              <a:t>CIS-18 &amp; Fundamental hygiene</a:t>
            </a:r>
          </a:p>
        </p:txBody>
      </p:sp>
      <p:graphicFrame>
        <p:nvGraphicFramePr>
          <p:cNvPr id="4" name="Table 4">
            <a:extLst>
              <a:ext uri="{FF2B5EF4-FFF2-40B4-BE49-F238E27FC236}">
                <a16:creationId xmlns:a16="http://schemas.microsoft.com/office/drawing/2014/main" id="{7FF29DEE-42EC-4D92-8905-B863B2A185EA}"/>
              </a:ext>
            </a:extLst>
          </p:cNvPr>
          <p:cNvGraphicFramePr>
            <a:graphicFrameLocks noGrp="1"/>
          </p:cNvGraphicFramePr>
          <p:nvPr>
            <p:extLst>
              <p:ext uri="{D42A27DB-BD31-4B8C-83A1-F6EECF244321}">
                <p14:modId xmlns:p14="http://schemas.microsoft.com/office/powerpoint/2010/main" val="1303442563"/>
              </p:ext>
            </p:extLst>
          </p:nvPr>
        </p:nvGraphicFramePr>
        <p:xfrm>
          <a:off x="728132" y="1623905"/>
          <a:ext cx="10882676" cy="4429762"/>
        </p:xfrm>
        <a:graphic>
          <a:graphicData uri="http://schemas.openxmlformats.org/drawingml/2006/table">
            <a:tbl>
              <a:tblPr firstRow="1" bandRow="1">
                <a:tableStyleId>{5C22544A-7EE6-4342-B048-85BDC9FD1C3A}</a:tableStyleId>
              </a:tblPr>
              <a:tblGrid>
                <a:gridCol w="5441338">
                  <a:extLst>
                    <a:ext uri="{9D8B030D-6E8A-4147-A177-3AD203B41FA5}">
                      <a16:colId xmlns:a16="http://schemas.microsoft.com/office/drawing/2014/main" val="2364390003"/>
                    </a:ext>
                  </a:extLst>
                </a:gridCol>
                <a:gridCol w="5441338">
                  <a:extLst>
                    <a:ext uri="{9D8B030D-6E8A-4147-A177-3AD203B41FA5}">
                      <a16:colId xmlns:a16="http://schemas.microsoft.com/office/drawing/2014/main" val="3084140959"/>
                    </a:ext>
                  </a:extLst>
                </a:gridCol>
              </a:tblGrid>
              <a:tr h="4429762">
                <a:tc>
                  <a:txBody>
                    <a:bodyPr/>
                    <a:lstStyle/>
                    <a:p>
                      <a:pPr marL="457200" indent="-457200">
                        <a:spcBef>
                          <a:spcPts val="0"/>
                        </a:spcBef>
                        <a:spcAft>
                          <a:spcPts val="0"/>
                        </a:spcAft>
                        <a:buFont typeface="+mj-lt"/>
                        <a:buAutoNum type="arabicPeriod"/>
                      </a:pPr>
                      <a:r>
                        <a:rPr lang="en-US" sz="2800" b="0" dirty="0">
                          <a:solidFill>
                            <a:schemeClr val="bg1">
                              <a:lumMod val="75000"/>
                            </a:schemeClr>
                          </a:solidFill>
                        </a:rPr>
                        <a:t>Inventory Assets</a:t>
                      </a:r>
                    </a:p>
                    <a:p>
                      <a:pPr marL="457200" indent="-457200">
                        <a:spcBef>
                          <a:spcPts val="0"/>
                        </a:spcBef>
                        <a:spcAft>
                          <a:spcPts val="0"/>
                        </a:spcAft>
                        <a:buFont typeface="+mj-lt"/>
                        <a:buAutoNum type="arabicPeriod"/>
                      </a:pPr>
                      <a:r>
                        <a:rPr lang="en-US" sz="2800" b="0" dirty="0">
                          <a:solidFill>
                            <a:schemeClr val="bg1">
                              <a:lumMod val="75000"/>
                            </a:schemeClr>
                          </a:solidFill>
                        </a:rPr>
                        <a:t>Inventory Software</a:t>
                      </a:r>
                    </a:p>
                    <a:p>
                      <a:pPr marL="457200" indent="-457200">
                        <a:spcBef>
                          <a:spcPts val="0"/>
                        </a:spcBef>
                        <a:spcAft>
                          <a:spcPts val="0"/>
                        </a:spcAft>
                        <a:buFont typeface="+mj-lt"/>
                        <a:buAutoNum type="arabicPeriod"/>
                      </a:pPr>
                      <a:r>
                        <a:rPr lang="en-US" sz="2800" b="0" dirty="0">
                          <a:solidFill>
                            <a:schemeClr val="bg1">
                              <a:lumMod val="75000"/>
                            </a:schemeClr>
                          </a:solidFill>
                        </a:rPr>
                        <a:t>Data Protection</a:t>
                      </a:r>
                    </a:p>
                    <a:p>
                      <a:pPr marL="457200" indent="-457200">
                        <a:spcBef>
                          <a:spcPts val="0"/>
                        </a:spcBef>
                        <a:spcAft>
                          <a:spcPts val="0"/>
                        </a:spcAft>
                        <a:buFont typeface="+mj-lt"/>
                        <a:buAutoNum type="arabicPeriod"/>
                      </a:pPr>
                      <a:r>
                        <a:rPr lang="en-US" sz="2800" b="1" dirty="0">
                          <a:solidFill>
                            <a:schemeClr val="tx1"/>
                          </a:solidFill>
                          <a:highlight>
                            <a:srgbClr val="FFFF00"/>
                          </a:highlight>
                        </a:rPr>
                        <a:t>Secure Configuration</a:t>
                      </a:r>
                    </a:p>
                    <a:p>
                      <a:pPr marL="457200" indent="-457200">
                        <a:spcBef>
                          <a:spcPts val="0"/>
                        </a:spcBef>
                        <a:spcAft>
                          <a:spcPts val="0"/>
                        </a:spcAft>
                        <a:buFont typeface="+mj-lt"/>
                        <a:buAutoNum type="arabicPeriod"/>
                      </a:pPr>
                      <a:r>
                        <a:rPr lang="en-US" sz="2800" b="0" dirty="0">
                          <a:solidFill>
                            <a:schemeClr val="bg1">
                              <a:lumMod val="75000"/>
                            </a:schemeClr>
                          </a:solidFill>
                        </a:rPr>
                        <a:t>Account Management</a:t>
                      </a:r>
                    </a:p>
                    <a:p>
                      <a:pPr marL="457200" indent="-457200">
                        <a:spcBef>
                          <a:spcPts val="0"/>
                        </a:spcBef>
                        <a:spcAft>
                          <a:spcPts val="0"/>
                        </a:spcAft>
                        <a:buFont typeface="+mj-lt"/>
                        <a:buAutoNum type="arabicPeriod"/>
                      </a:pPr>
                      <a:r>
                        <a:rPr lang="en-US" sz="2800" b="0" dirty="0">
                          <a:solidFill>
                            <a:schemeClr val="bg1">
                              <a:lumMod val="75000"/>
                            </a:schemeClr>
                          </a:solidFill>
                        </a:rPr>
                        <a:t>Access Control Mgmt.</a:t>
                      </a:r>
                      <a:endParaRPr lang="en-US" sz="2800" b="0" dirty="0">
                        <a:solidFill>
                          <a:schemeClr val="tx1"/>
                        </a:solidFill>
                      </a:endParaRPr>
                    </a:p>
                    <a:p>
                      <a:pPr marL="457200" indent="-457200">
                        <a:spcBef>
                          <a:spcPts val="0"/>
                        </a:spcBef>
                        <a:spcAft>
                          <a:spcPts val="0"/>
                        </a:spcAft>
                        <a:buFont typeface="+mj-lt"/>
                        <a:buAutoNum type="arabicPeriod"/>
                      </a:pPr>
                      <a:r>
                        <a:rPr lang="en-US" sz="2800" b="1" dirty="0">
                          <a:solidFill>
                            <a:schemeClr val="tx1"/>
                          </a:solidFill>
                          <a:highlight>
                            <a:srgbClr val="FFFF00"/>
                          </a:highlight>
                        </a:rPr>
                        <a:t>Vulnerability &amp; Patch Mgmt.</a:t>
                      </a:r>
                    </a:p>
                    <a:p>
                      <a:pPr marL="457200" indent="-457200">
                        <a:spcBef>
                          <a:spcPts val="0"/>
                        </a:spcBef>
                        <a:spcAft>
                          <a:spcPts val="0"/>
                        </a:spcAft>
                        <a:buFont typeface="+mj-lt"/>
                        <a:buAutoNum type="arabicPeriod"/>
                      </a:pPr>
                      <a:r>
                        <a:rPr lang="en-US" sz="2800" b="0" dirty="0">
                          <a:solidFill>
                            <a:schemeClr val="bg1">
                              <a:lumMod val="75000"/>
                            </a:schemeClr>
                          </a:solidFill>
                        </a:rPr>
                        <a:t>Audit Log Mgmt.</a:t>
                      </a:r>
                    </a:p>
                    <a:p>
                      <a:pPr marL="457200" indent="-457200">
                        <a:spcBef>
                          <a:spcPts val="0"/>
                        </a:spcBef>
                        <a:spcAft>
                          <a:spcPts val="0"/>
                        </a:spcAft>
                        <a:buFont typeface="+mj-lt"/>
                        <a:buAutoNum type="arabicPeriod"/>
                      </a:pPr>
                      <a:r>
                        <a:rPr lang="en-US" sz="2800" b="1" dirty="0">
                          <a:solidFill>
                            <a:schemeClr val="tx1"/>
                          </a:solidFill>
                          <a:highlight>
                            <a:srgbClr val="FFFF00"/>
                          </a:highlight>
                        </a:rPr>
                        <a:t>Email &amp; Web Browser Protections</a:t>
                      </a:r>
                    </a:p>
                  </a:txBody>
                  <a:tcPr>
                    <a:noFill/>
                  </a:tcPr>
                </a:tc>
                <a:tc>
                  <a:txBody>
                    <a:bodyPr/>
                    <a:lstStyle/>
                    <a:p>
                      <a:pPr marL="457200" indent="-457200">
                        <a:spcBef>
                          <a:spcPts val="0"/>
                        </a:spcBef>
                        <a:spcAft>
                          <a:spcPts val="0"/>
                        </a:spcAft>
                        <a:buFont typeface="+mj-lt"/>
                        <a:buAutoNum type="arabicPeriod" startAt="10"/>
                      </a:pPr>
                      <a:r>
                        <a:rPr lang="en-US" sz="2800" b="1" dirty="0">
                          <a:solidFill>
                            <a:schemeClr val="tx1"/>
                          </a:solidFill>
                          <a:highlight>
                            <a:srgbClr val="FFFF00"/>
                          </a:highlight>
                        </a:rPr>
                        <a:t>Malware Defenses</a:t>
                      </a:r>
                    </a:p>
                    <a:p>
                      <a:pPr marL="457200" indent="-457200">
                        <a:spcBef>
                          <a:spcPts val="0"/>
                        </a:spcBef>
                        <a:spcAft>
                          <a:spcPts val="0"/>
                        </a:spcAft>
                        <a:buFont typeface="+mj-lt"/>
                        <a:buAutoNum type="arabicPeriod" startAt="10"/>
                      </a:pPr>
                      <a:r>
                        <a:rPr lang="en-US" sz="2800" b="0" dirty="0">
                          <a:solidFill>
                            <a:schemeClr val="bg1">
                              <a:lumMod val="75000"/>
                            </a:schemeClr>
                          </a:solidFill>
                        </a:rPr>
                        <a:t>Data Recovery</a:t>
                      </a:r>
                    </a:p>
                    <a:p>
                      <a:pPr marL="457200" indent="-457200">
                        <a:spcBef>
                          <a:spcPts val="0"/>
                        </a:spcBef>
                        <a:spcAft>
                          <a:spcPts val="0"/>
                        </a:spcAft>
                        <a:buFont typeface="+mj-lt"/>
                        <a:buAutoNum type="arabicPeriod" startAt="10"/>
                      </a:pPr>
                      <a:r>
                        <a:rPr lang="en-US" sz="2800" b="1" dirty="0">
                          <a:solidFill>
                            <a:schemeClr val="tx1"/>
                          </a:solidFill>
                          <a:highlight>
                            <a:srgbClr val="FFFF00"/>
                          </a:highlight>
                        </a:rPr>
                        <a:t>Network Infrastructure</a:t>
                      </a:r>
                    </a:p>
                    <a:p>
                      <a:pPr marL="457200" indent="-457200">
                        <a:spcBef>
                          <a:spcPts val="0"/>
                        </a:spcBef>
                        <a:spcAft>
                          <a:spcPts val="0"/>
                        </a:spcAft>
                        <a:buFont typeface="+mj-lt"/>
                        <a:buAutoNum type="arabicPeriod" startAt="10"/>
                      </a:pPr>
                      <a:r>
                        <a:rPr lang="en-US" sz="2800" b="0" dirty="0">
                          <a:solidFill>
                            <a:schemeClr val="bg1">
                              <a:lumMod val="75000"/>
                            </a:schemeClr>
                          </a:solidFill>
                        </a:rPr>
                        <a:t>Network Monitoring &amp; Defense</a:t>
                      </a:r>
                    </a:p>
                    <a:p>
                      <a:pPr marL="457200" indent="-457200">
                        <a:spcBef>
                          <a:spcPts val="0"/>
                        </a:spcBef>
                        <a:spcAft>
                          <a:spcPts val="0"/>
                        </a:spcAft>
                        <a:buFont typeface="+mj-lt"/>
                        <a:buAutoNum type="arabicPeriod" startAt="10"/>
                      </a:pPr>
                      <a:r>
                        <a:rPr lang="en-US" sz="2800" b="0" dirty="0">
                          <a:solidFill>
                            <a:schemeClr val="bg1">
                              <a:lumMod val="75000"/>
                            </a:schemeClr>
                          </a:solidFill>
                        </a:rPr>
                        <a:t>Security Awareness &amp; Training</a:t>
                      </a:r>
                    </a:p>
                    <a:p>
                      <a:pPr marL="457200" indent="-457200">
                        <a:spcBef>
                          <a:spcPts val="0"/>
                        </a:spcBef>
                        <a:spcAft>
                          <a:spcPts val="0"/>
                        </a:spcAft>
                        <a:buFont typeface="+mj-lt"/>
                        <a:buAutoNum type="arabicPeriod" startAt="10"/>
                      </a:pPr>
                      <a:r>
                        <a:rPr lang="en-US" sz="2800" b="0" dirty="0">
                          <a:solidFill>
                            <a:schemeClr val="bg1">
                              <a:lumMod val="75000"/>
                            </a:schemeClr>
                          </a:solidFill>
                        </a:rPr>
                        <a:t>Service Provider Mgmt. </a:t>
                      </a:r>
                    </a:p>
                    <a:p>
                      <a:pPr marL="457200" indent="-457200">
                        <a:spcBef>
                          <a:spcPts val="0"/>
                        </a:spcBef>
                        <a:spcAft>
                          <a:spcPts val="0"/>
                        </a:spcAft>
                        <a:buFont typeface="+mj-lt"/>
                        <a:buAutoNum type="arabicPeriod" startAt="10"/>
                      </a:pPr>
                      <a:r>
                        <a:rPr lang="en-US" sz="2800" b="0" dirty="0">
                          <a:solidFill>
                            <a:schemeClr val="bg1">
                              <a:lumMod val="75000"/>
                            </a:schemeClr>
                          </a:solidFill>
                        </a:rPr>
                        <a:t>Application Software Sec.</a:t>
                      </a:r>
                    </a:p>
                    <a:p>
                      <a:pPr marL="457200" indent="-457200">
                        <a:spcBef>
                          <a:spcPts val="0"/>
                        </a:spcBef>
                        <a:spcAft>
                          <a:spcPts val="0"/>
                        </a:spcAft>
                        <a:buFont typeface="+mj-lt"/>
                        <a:buAutoNum type="arabicPeriod" startAt="10"/>
                      </a:pPr>
                      <a:r>
                        <a:rPr lang="en-US" sz="2800" b="0" dirty="0">
                          <a:solidFill>
                            <a:schemeClr val="bg1">
                              <a:lumMod val="75000"/>
                            </a:schemeClr>
                          </a:solidFill>
                        </a:rPr>
                        <a:t>Incident Response Mgmt.</a:t>
                      </a:r>
                    </a:p>
                    <a:p>
                      <a:pPr marL="457200" indent="-457200">
                        <a:spcBef>
                          <a:spcPts val="0"/>
                        </a:spcBef>
                        <a:spcAft>
                          <a:spcPts val="0"/>
                        </a:spcAft>
                        <a:buFont typeface="+mj-lt"/>
                        <a:buAutoNum type="arabicPeriod" startAt="10"/>
                      </a:pPr>
                      <a:r>
                        <a:rPr lang="en-US" sz="2800" b="0" dirty="0">
                          <a:solidFill>
                            <a:schemeClr val="bg1">
                              <a:lumMod val="75000"/>
                            </a:schemeClr>
                          </a:solidFill>
                        </a:rPr>
                        <a:t>Penetration Testing</a:t>
                      </a:r>
                    </a:p>
                    <a:p>
                      <a:endParaRPr lang="en-US" sz="2800" b="0" dirty="0">
                        <a:solidFill>
                          <a:schemeClr val="tx1"/>
                        </a:solidFill>
                      </a:endParaRPr>
                    </a:p>
                  </a:txBody>
                  <a:tcPr>
                    <a:noFill/>
                  </a:tcPr>
                </a:tc>
                <a:extLst>
                  <a:ext uri="{0D108BD9-81ED-4DB2-BD59-A6C34878D82A}">
                    <a16:rowId xmlns:a16="http://schemas.microsoft.com/office/drawing/2014/main" val="357617866"/>
                  </a:ext>
                </a:extLst>
              </a:tr>
            </a:tbl>
          </a:graphicData>
        </a:graphic>
      </p:graphicFrame>
    </p:spTree>
    <p:extLst>
      <p:ext uri="{BB962C8B-B14F-4D97-AF65-F5344CB8AC3E}">
        <p14:creationId xmlns:p14="http://schemas.microsoft.com/office/powerpoint/2010/main" val="17732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D942-49F3-4054-A242-D8378D28CE03}"/>
              </a:ext>
            </a:extLst>
          </p:cNvPr>
          <p:cNvSpPr>
            <a:spLocks noGrp="1"/>
          </p:cNvSpPr>
          <p:nvPr>
            <p:ph type="title"/>
          </p:nvPr>
        </p:nvSpPr>
        <p:spPr/>
        <p:txBody>
          <a:bodyPr anchor="ctr"/>
          <a:lstStyle/>
          <a:p>
            <a:r>
              <a:rPr lang="en-US" dirty="0"/>
              <a:t>Ransomware VS HYGIENE</a:t>
            </a:r>
          </a:p>
        </p:txBody>
      </p:sp>
      <p:graphicFrame>
        <p:nvGraphicFramePr>
          <p:cNvPr id="4" name="Table 4">
            <a:extLst>
              <a:ext uri="{FF2B5EF4-FFF2-40B4-BE49-F238E27FC236}">
                <a16:creationId xmlns:a16="http://schemas.microsoft.com/office/drawing/2014/main" id="{7FF29DEE-42EC-4D92-8905-B863B2A185EA}"/>
              </a:ext>
            </a:extLst>
          </p:cNvPr>
          <p:cNvGraphicFramePr>
            <a:graphicFrameLocks noGrp="1"/>
          </p:cNvGraphicFramePr>
          <p:nvPr>
            <p:extLst>
              <p:ext uri="{D42A27DB-BD31-4B8C-83A1-F6EECF244321}">
                <p14:modId xmlns:p14="http://schemas.microsoft.com/office/powerpoint/2010/main" val="119359573"/>
              </p:ext>
            </p:extLst>
          </p:nvPr>
        </p:nvGraphicFramePr>
        <p:xfrm>
          <a:off x="728132" y="2133599"/>
          <a:ext cx="10882676" cy="3931920"/>
        </p:xfrm>
        <a:graphic>
          <a:graphicData uri="http://schemas.openxmlformats.org/drawingml/2006/table">
            <a:tbl>
              <a:tblPr firstRow="1" bandRow="1">
                <a:tableStyleId>{5C22544A-7EE6-4342-B048-85BDC9FD1C3A}</a:tableStyleId>
              </a:tblPr>
              <a:tblGrid>
                <a:gridCol w="5441338">
                  <a:extLst>
                    <a:ext uri="{9D8B030D-6E8A-4147-A177-3AD203B41FA5}">
                      <a16:colId xmlns:a16="http://schemas.microsoft.com/office/drawing/2014/main" val="2364390003"/>
                    </a:ext>
                  </a:extLst>
                </a:gridCol>
                <a:gridCol w="5441338">
                  <a:extLst>
                    <a:ext uri="{9D8B030D-6E8A-4147-A177-3AD203B41FA5}">
                      <a16:colId xmlns:a16="http://schemas.microsoft.com/office/drawing/2014/main" val="3084140959"/>
                    </a:ext>
                  </a:extLst>
                </a:gridCol>
              </a:tblGrid>
              <a:tr h="3920067">
                <a:tc>
                  <a:txBody>
                    <a:bodyPr/>
                    <a:lstStyle/>
                    <a:p>
                      <a:pPr marL="0" indent="0" algn="ctr">
                        <a:spcBef>
                          <a:spcPts val="0"/>
                        </a:spcBef>
                        <a:spcAft>
                          <a:spcPts val="0"/>
                        </a:spcAft>
                        <a:buFont typeface="+mj-lt"/>
                        <a:buNone/>
                      </a:pPr>
                      <a:r>
                        <a:rPr lang="en-US" sz="2800" b="1" u="sng" dirty="0">
                          <a:solidFill>
                            <a:schemeClr val="tx1"/>
                          </a:solidFill>
                        </a:rPr>
                        <a:t>RANSOMWARE</a:t>
                      </a:r>
                    </a:p>
                    <a:p>
                      <a:pPr marL="0" indent="0">
                        <a:spcBef>
                          <a:spcPts val="0"/>
                        </a:spcBef>
                        <a:spcAft>
                          <a:spcPts val="0"/>
                        </a:spcAft>
                        <a:buFont typeface="+mj-lt"/>
                        <a:buNone/>
                      </a:pPr>
                      <a:endParaRPr lang="en-US" sz="2800" b="1" dirty="0">
                        <a:solidFill>
                          <a:schemeClr val="tx1"/>
                        </a:solidFill>
                      </a:endParaRPr>
                    </a:p>
                    <a:p>
                      <a:pPr marL="0" indent="0">
                        <a:spcBef>
                          <a:spcPts val="0"/>
                        </a:spcBef>
                        <a:spcAft>
                          <a:spcPts val="0"/>
                        </a:spcAft>
                        <a:buFont typeface="+mj-lt"/>
                        <a:buNone/>
                      </a:pPr>
                      <a:r>
                        <a:rPr lang="en-US" sz="2800" b="0" dirty="0">
                          <a:solidFill>
                            <a:schemeClr val="tx1"/>
                          </a:solidFill>
                        </a:rPr>
                        <a:t>Unpatched Vulnerability (70%)</a:t>
                      </a:r>
                    </a:p>
                    <a:p>
                      <a:pPr marL="0" indent="0">
                        <a:spcBef>
                          <a:spcPts val="0"/>
                        </a:spcBef>
                        <a:spcAft>
                          <a:spcPts val="0"/>
                        </a:spcAft>
                        <a:buFont typeface="+mj-lt"/>
                        <a:buNone/>
                      </a:pPr>
                      <a:r>
                        <a:rPr lang="en-US" sz="2800" b="0" dirty="0">
                          <a:solidFill>
                            <a:schemeClr val="tx1"/>
                          </a:solidFill>
                        </a:rPr>
                        <a:t>Open / Weak RDP (20%)</a:t>
                      </a:r>
                    </a:p>
                    <a:p>
                      <a:pPr marL="0" indent="0">
                        <a:spcBef>
                          <a:spcPts val="0"/>
                        </a:spcBef>
                        <a:spcAft>
                          <a:spcPts val="0"/>
                        </a:spcAft>
                        <a:buFont typeface="+mj-lt"/>
                        <a:buNone/>
                      </a:pPr>
                      <a:r>
                        <a:rPr lang="en-US" sz="2800" b="0" dirty="0">
                          <a:solidFill>
                            <a:schemeClr val="tx1"/>
                          </a:solidFill>
                        </a:rPr>
                        <a:t>User as Admin on Endpoint (5%)</a:t>
                      </a:r>
                    </a:p>
                    <a:p>
                      <a:pPr marL="0" indent="0">
                        <a:spcBef>
                          <a:spcPts val="0"/>
                        </a:spcBef>
                        <a:spcAft>
                          <a:spcPts val="0"/>
                        </a:spcAft>
                        <a:buFont typeface="+mj-lt"/>
                        <a:buNone/>
                      </a:pPr>
                      <a:endParaRPr lang="en-US" sz="2800" b="1" dirty="0">
                        <a:solidFill>
                          <a:schemeClr val="tx1"/>
                        </a:solidFill>
                      </a:endParaRPr>
                    </a:p>
                    <a:p>
                      <a:pPr marL="0" indent="0">
                        <a:spcBef>
                          <a:spcPts val="0"/>
                        </a:spcBef>
                        <a:spcAft>
                          <a:spcPts val="0"/>
                        </a:spcAft>
                        <a:buFont typeface="+mj-lt"/>
                        <a:buNone/>
                      </a:pPr>
                      <a:endParaRPr lang="en-US" sz="2800" b="1" dirty="0">
                        <a:solidFill>
                          <a:schemeClr val="tx1"/>
                        </a:solidFill>
                      </a:endParaRPr>
                    </a:p>
                    <a:p>
                      <a:pPr marL="0" indent="0">
                        <a:spcBef>
                          <a:spcPts val="0"/>
                        </a:spcBef>
                        <a:spcAft>
                          <a:spcPts val="0"/>
                        </a:spcAft>
                        <a:buFont typeface="+mj-lt"/>
                        <a:buNone/>
                      </a:pPr>
                      <a:endParaRPr lang="en-US" sz="2800" b="1" dirty="0">
                        <a:solidFill>
                          <a:schemeClr val="tx1"/>
                        </a:solidFill>
                      </a:endParaRPr>
                    </a:p>
                  </a:txBody>
                  <a:tcPr>
                    <a:noFill/>
                  </a:tcPr>
                </a:tc>
                <a:tc>
                  <a:txBody>
                    <a:bodyPr/>
                    <a:lstStyle/>
                    <a:p>
                      <a:pPr marL="0" indent="0" algn="ctr">
                        <a:spcBef>
                          <a:spcPts val="0"/>
                        </a:spcBef>
                        <a:spcAft>
                          <a:spcPts val="0"/>
                        </a:spcAft>
                        <a:buFont typeface="+mj-lt"/>
                        <a:buNone/>
                      </a:pPr>
                      <a:r>
                        <a:rPr lang="en-US" sz="2800" b="1" u="sng" dirty="0">
                          <a:solidFill>
                            <a:schemeClr val="tx1"/>
                          </a:solidFill>
                        </a:rPr>
                        <a:t>HYGIENE</a:t>
                      </a:r>
                    </a:p>
                    <a:p>
                      <a:pPr marL="0" indent="0">
                        <a:spcBef>
                          <a:spcPts val="0"/>
                        </a:spcBef>
                        <a:spcAft>
                          <a:spcPts val="0"/>
                        </a:spcAft>
                        <a:buFont typeface="+mj-lt"/>
                        <a:buNone/>
                      </a:pPr>
                      <a:endParaRPr lang="en-US" sz="2800" b="1"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800" b="0" dirty="0">
                          <a:solidFill>
                            <a:schemeClr val="tx1"/>
                          </a:solidFill>
                        </a:rPr>
                        <a:t>7.   Vulnerability &amp; Patch Mgmt.</a:t>
                      </a:r>
                    </a:p>
                    <a:p>
                      <a:pPr marL="0" indent="0">
                        <a:spcBef>
                          <a:spcPts val="0"/>
                        </a:spcBef>
                        <a:spcAft>
                          <a:spcPts val="0"/>
                        </a:spcAft>
                        <a:buFont typeface="+mj-lt"/>
                        <a:buNone/>
                      </a:pPr>
                      <a:r>
                        <a:rPr lang="en-US" sz="2800" b="0" dirty="0">
                          <a:solidFill>
                            <a:schemeClr val="tx1"/>
                          </a:solidFill>
                        </a:rPr>
                        <a:t>12. Network Infrastructure</a:t>
                      </a:r>
                    </a:p>
                    <a:p>
                      <a:pPr marL="0" indent="0">
                        <a:spcBef>
                          <a:spcPts val="0"/>
                        </a:spcBef>
                        <a:spcAft>
                          <a:spcPts val="0"/>
                        </a:spcAft>
                        <a:buFont typeface="+mj-lt"/>
                        <a:buNone/>
                      </a:pPr>
                      <a:r>
                        <a:rPr lang="en-US" sz="2800" b="0" dirty="0">
                          <a:solidFill>
                            <a:schemeClr val="tx1"/>
                          </a:solidFill>
                        </a:rPr>
                        <a:t>4.   Secure Configuration</a:t>
                      </a:r>
                    </a:p>
                    <a:p>
                      <a:pPr marL="0" indent="0">
                        <a:spcBef>
                          <a:spcPts val="0"/>
                        </a:spcBef>
                        <a:spcAft>
                          <a:spcPts val="0"/>
                        </a:spcAft>
                        <a:buFont typeface="+mj-lt"/>
                        <a:buNone/>
                      </a:pPr>
                      <a:endParaRPr lang="en-US" sz="2800" b="0" dirty="0">
                        <a:solidFill>
                          <a:schemeClr val="tx1"/>
                        </a:solidFill>
                      </a:endParaRPr>
                    </a:p>
                    <a:p>
                      <a:pPr marL="0" indent="0">
                        <a:spcBef>
                          <a:spcPts val="0"/>
                        </a:spcBef>
                        <a:spcAft>
                          <a:spcPts val="0"/>
                        </a:spcAft>
                        <a:buFont typeface="+mj-lt"/>
                        <a:buNone/>
                      </a:pPr>
                      <a:r>
                        <a:rPr lang="en-US" sz="2800" b="0" dirty="0">
                          <a:solidFill>
                            <a:schemeClr val="tx1"/>
                          </a:solidFill>
                        </a:rPr>
                        <a:t>9.   Email &amp; Web Browser Protect.</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800" b="0" dirty="0">
                          <a:solidFill>
                            <a:schemeClr val="tx1"/>
                          </a:solidFill>
                        </a:rPr>
                        <a:t>10. Malware Defenses</a:t>
                      </a:r>
                    </a:p>
                    <a:p>
                      <a:pPr marL="0" indent="0">
                        <a:spcBef>
                          <a:spcPts val="0"/>
                        </a:spcBef>
                        <a:spcAft>
                          <a:spcPts val="0"/>
                        </a:spcAft>
                        <a:buFont typeface="+mj-lt"/>
                        <a:buNone/>
                      </a:pPr>
                      <a:endParaRPr lang="en-US" sz="2800" b="1" dirty="0">
                        <a:solidFill>
                          <a:schemeClr val="tx1"/>
                        </a:solidFill>
                      </a:endParaRPr>
                    </a:p>
                  </a:txBody>
                  <a:tcPr>
                    <a:noFill/>
                  </a:tcPr>
                </a:tc>
                <a:extLst>
                  <a:ext uri="{0D108BD9-81ED-4DB2-BD59-A6C34878D82A}">
                    <a16:rowId xmlns:a16="http://schemas.microsoft.com/office/drawing/2014/main" val="357617866"/>
                  </a:ext>
                </a:extLst>
              </a:tr>
            </a:tbl>
          </a:graphicData>
        </a:graphic>
      </p:graphicFrame>
    </p:spTree>
    <p:extLst>
      <p:ext uri="{BB962C8B-B14F-4D97-AF65-F5344CB8AC3E}">
        <p14:creationId xmlns:p14="http://schemas.microsoft.com/office/powerpoint/2010/main" val="40416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8E08-EA06-4171-8715-248F864F52CA}"/>
              </a:ext>
            </a:extLst>
          </p:cNvPr>
          <p:cNvSpPr>
            <a:spLocks noGrp="1"/>
          </p:cNvSpPr>
          <p:nvPr>
            <p:ph type="title"/>
          </p:nvPr>
        </p:nvSpPr>
        <p:spPr>
          <a:xfrm>
            <a:off x="581193" y="1914144"/>
            <a:ext cx="11458407" cy="2627273"/>
          </a:xfrm>
        </p:spPr>
        <p:txBody>
          <a:bodyPr anchor="t">
            <a:normAutofit/>
          </a:bodyPr>
          <a:lstStyle/>
          <a:p>
            <a:r>
              <a:rPr lang="en-US" sz="3600" b="1" i="1" dirty="0"/>
              <a:t>cyber security as a process</a:t>
            </a:r>
            <a:endParaRPr lang="en-US" dirty="0"/>
          </a:p>
        </p:txBody>
      </p:sp>
    </p:spTree>
    <p:extLst>
      <p:ext uri="{BB962C8B-B14F-4D97-AF65-F5344CB8AC3E}">
        <p14:creationId xmlns:p14="http://schemas.microsoft.com/office/powerpoint/2010/main" val="345438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D942-49F3-4054-A242-D8378D28CE03}"/>
              </a:ext>
            </a:extLst>
          </p:cNvPr>
          <p:cNvSpPr>
            <a:spLocks noGrp="1"/>
          </p:cNvSpPr>
          <p:nvPr>
            <p:ph type="title"/>
          </p:nvPr>
        </p:nvSpPr>
        <p:spPr/>
        <p:txBody>
          <a:bodyPr anchor="ctr"/>
          <a:lstStyle/>
          <a:p>
            <a:r>
              <a:rPr lang="en-US" dirty="0"/>
              <a:t>Systemize your tactics and strategy</a:t>
            </a:r>
          </a:p>
        </p:txBody>
      </p:sp>
      <p:sp>
        <p:nvSpPr>
          <p:cNvPr id="3" name="Content Placeholder 2">
            <a:extLst>
              <a:ext uri="{FF2B5EF4-FFF2-40B4-BE49-F238E27FC236}">
                <a16:creationId xmlns:a16="http://schemas.microsoft.com/office/drawing/2014/main" id="{99D3732C-953E-4161-9A24-0D5C63FA1460}"/>
              </a:ext>
            </a:extLst>
          </p:cNvPr>
          <p:cNvSpPr>
            <a:spLocks noGrp="1"/>
          </p:cNvSpPr>
          <p:nvPr>
            <p:ph idx="1"/>
          </p:nvPr>
        </p:nvSpPr>
        <p:spPr>
          <a:xfrm>
            <a:off x="581192" y="1861226"/>
            <a:ext cx="11029615" cy="4453173"/>
          </a:xfrm>
        </p:spPr>
        <p:txBody>
          <a:bodyPr anchor="t">
            <a:normAutofit/>
          </a:bodyPr>
          <a:lstStyle/>
          <a:p>
            <a:pPr marL="284163" indent="-284163">
              <a:spcBef>
                <a:spcPct val="0"/>
              </a:spcBef>
              <a:spcAft>
                <a:spcPts val="800"/>
              </a:spcAft>
              <a:buSzTx/>
              <a:buFont typeface="Wingdings" panose="05000000000000000000" pitchFamily="2" charset="2"/>
              <a:buChar char="§"/>
            </a:pPr>
            <a:r>
              <a:rPr lang="en-US" sz="2400" dirty="0">
                <a:latin typeface="+mn-lt"/>
              </a:rPr>
              <a:t>Use frameworks (CIS-18 &amp; </a:t>
            </a:r>
            <a:r>
              <a:rPr lang="en-US" sz="2400" dirty="0"/>
              <a:t>NIST CSF)</a:t>
            </a:r>
            <a:endParaRPr lang="en-US" sz="2400" dirty="0">
              <a:latin typeface="+mn-lt"/>
            </a:endParaRPr>
          </a:p>
          <a:p>
            <a:pPr marL="284163" indent="-284163">
              <a:spcBef>
                <a:spcPct val="0"/>
              </a:spcBef>
              <a:spcAft>
                <a:spcPts val="800"/>
              </a:spcAft>
              <a:buSzTx/>
              <a:buFont typeface="Wingdings" panose="05000000000000000000" pitchFamily="2" charset="2"/>
              <a:buChar char="§"/>
            </a:pPr>
            <a:r>
              <a:rPr lang="en-US" sz="2400" dirty="0">
                <a:latin typeface="+mn-lt"/>
              </a:rPr>
              <a:t>Understand that Cyber security is fundamentally an </a:t>
            </a:r>
            <a:r>
              <a:rPr lang="en-US" sz="2400" b="1" dirty="0">
                <a:latin typeface="+mn-lt"/>
              </a:rPr>
              <a:t>Enterprise Risk Management</a:t>
            </a:r>
            <a:r>
              <a:rPr lang="en-US" sz="2400" dirty="0">
                <a:latin typeface="+mn-lt"/>
              </a:rPr>
              <a:t> discipline</a:t>
            </a:r>
          </a:p>
          <a:p>
            <a:pPr marL="284163" indent="-284163">
              <a:spcBef>
                <a:spcPct val="0"/>
              </a:spcBef>
              <a:spcAft>
                <a:spcPts val="800"/>
              </a:spcAft>
              <a:buSzTx/>
              <a:buFont typeface="Wingdings" panose="05000000000000000000" pitchFamily="2" charset="2"/>
              <a:buChar char="§"/>
            </a:pPr>
            <a:r>
              <a:rPr lang="en-US" sz="2400" b="1" dirty="0">
                <a:latin typeface="+mn-lt"/>
              </a:rPr>
              <a:t>3 Key Questions (distilled from NACD 5 Principles)</a:t>
            </a:r>
            <a:endParaRPr lang="en-US" sz="2400" dirty="0">
              <a:latin typeface="+mn-lt"/>
            </a:endParaRPr>
          </a:p>
          <a:p>
            <a:pPr marL="1031875" lvl="1" indent="-346075">
              <a:spcBef>
                <a:spcPct val="0"/>
              </a:spcBef>
              <a:spcAft>
                <a:spcPts val="800"/>
              </a:spcAft>
              <a:buSzTx/>
              <a:buFont typeface="+mj-lt"/>
              <a:buAutoNum type="arabicPeriod"/>
            </a:pPr>
            <a:r>
              <a:rPr lang="en-US" sz="2000" dirty="0">
                <a:latin typeface="+mn-lt"/>
              </a:rPr>
              <a:t>Is overall cyber risk posture aligned to the Firm’s / Company’s risk appetite?</a:t>
            </a:r>
          </a:p>
          <a:p>
            <a:pPr marL="1031875" lvl="1" indent="-346075">
              <a:spcBef>
                <a:spcPct val="0"/>
              </a:spcBef>
              <a:spcAft>
                <a:spcPts val="800"/>
              </a:spcAft>
              <a:buSzTx/>
              <a:buFont typeface="+mj-lt"/>
              <a:buAutoNum type="arabicPeriod"/>
            </a:pPr>
            <a:r>
              <a:rPr lang="en-US" sz="2000" dirty="0">
                <a:latin typeface="+mn-lt"/>
              </a:rPr>
              <a:t>Are there any material risks that need to be addressed?</a:t>
            </a:r>
          </a:p>
          <a:p>
            <a:pPr marL="1031875" lvl="1" indent="-346075">
              <a:spcBef>
                <a:spcPct val="0"/>
              </a:spcBef>
              <a:spcAft>
                <a:spcPts val="800"/>
              </a:spcAft>
              <a:buSzTx/>
              <a:buFont typeface="+mj-lt"/>
              <a:buAutoNum type="arabicPeriod"/>
            </a:pPr>
            <a:r>
              <a:rPr lang="en-US" sz="2000" dirty="0">
                <a:latin typeface="+mn-lt"/>
              </a:rPr>
              <a:t>Are we spending the right amount on security?</a:t>
            </a:r>
          </a:p>
          <a:p>
            <a:pPr marL="284163" indent="-284163">
              <a:spcBef>
                <a:spcPct val="0"/>
              </a:spcBef>
              <a:spcAft>
                <a:spcPts val="800"/>
              </a:spcAft>
              <a:buSzTx/>
              <a:buFont typeface="Wingdings" panose="05000000000000000000" pitchFamily="2" charset="2"/>
              <a:buChar char="§"/>
            </a:pPr>
            <a:r>
              <a:rPr lang="en-US" sz="2400" b="1" dirty="0">
                <a:latin typeface="+mn-lt"/>
              </a:rPr>
              <a:t>Cyber Security Program = </a:t>
            </a:r>
            <a:r>
              <a:rPr lang="en-US" sz="2400" dirty="0">
                <a:latin typeface="+mn-lt"/>
              </a:rPr>
              <a:t>(Threats – Capabilities) + Strategic Drivers</a:t>
            </a:r>
          </a:p>
        </p:txBody>
      </p:sp>
    </p:spTree>
    <p:extLst>
      <p:ext uri="{BB962C8B-B14F-4D97-AF65-F5344CB8AC3E}">
        <p14:creationId xmlns:p14="http://schemas.microsoft.com/office/powerpoint/2010/main" val="108456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A0FC-1C54-4957-93F4-CBC9922E073C}"/>
              </a:ext>
            </a:extLst>
          </p:cNvPr>
          <p:cNvSpPr>
            <a:spLocks noGrp="1"/>
          </p:cNvSpPr>
          <p:nvPr>
            <p:ph type="title"/>
          </p:nvPr>
        </p:nvSpPr>
        <p:spPr/>
        <p:txBody>
          <a:bodyPr anchor="ctr"/>
          <a:lstStyle/>
          <a:p>
            <a:r>
              <a:rPr lang="en-US" dirty="0"/>
              <a:t>typical cyber security program development methods</a:t>
            </a:r>
          </a:p>
        </p:txBody>
      </p:sp>
      <p:sp>
        <p:nvSpPr>
          <p:cNvPr id="3" name="Text Placeholder 2">
            <a:extLst>
              <a:ext uri="{FF2B5EF4-FFF2-40B4-BE49-F238E27FC236}">
                <a16:creationId xmlns:a16="http://schemas.microsoft.com/office/drawing/2014/main" id="{8D023BDA-0AEB-455C-A410-6C79CE657E3B}"/>
              </a:ext>
            </a:extLst>
          </p:cNvPr>
          <p:cNvSpPr>
            <a:spLocks noGrp="1"/>
          </p:cNvSpPr>
          <p:nvPr>
            <p:ph type="body" idx="1"/>
          </p:nvPr>
        </p:nvSpPr>
        <p:spPr>
          <a:xfrm>
            <a:off x="581192" y="1766481"/>
            <a:ext cx="3537208" cy="389397"/>
          </a:xfrm>
          <a:solidFill>
            <a:srgbClr val="465359"/>
          </a:solidFill>
        </p:spPr>
        <p:txBody>
          <a:bodyPr/>
          <a:lstStyle/>
          <a:p>
            <a:pPr algn="ctr"/>
            <a:r>
              <a:rPr lang="en-US" b="1" dirty="0">
                <a:solidFill>
                  <a:schemeClr val="bg1"/>
                </a:solidFill>
              </a:rPr>
              <a:t>AD HOC</a:t>
            </a:r>
          </a:p>
        </p:txBody>
      </p:sp>
      <p:sp>
        <p:nvSpPr>
          <p:cNvPr id="4" name="Content Placeholder 3">
            <a:extLst>
              <a:ext uri="{FF2B5EF4-FFF2-40B4-BE49-F238E27FC236}">
                <a16:creationId xmlns:a16="http://schemas.microsoft.com/office/drawing/2014/main" id="{3085AE8A-0F9F-45C2-9834-D3668CCE8CC7}"/>
              </a:ext>
            </a:extLst>
          </p:cNvPr>
          <p:cNvSpPr>
            <a:spLocks noGrp="1"/>
          </p:cNvSpPr>
          <p:nvPr>
            <p:ph sz="half" idx="2"/>
          </p:nvPr>
        </p:nvSpPr>
        <p:spPr>
          <a:xfrm>
            <a:off x="581194" y="2346480"/>
            <a:ext cx="3537206" cy="3924720"/>
          </a:xfrm>
        </p:spPr>
        <p:txBody>
          <a:bodyPr>
            <a:noAutofit/>
          </a:bodyPr>
          <a:lstStyle/>
          <a:p>
            <a:pPr>
              <a:spcBef>
                <a:spcPts val="0"/>
              </a:spcBef>
              <a:buFont typeface="Wingdings" panose="05000000000000000000" pitchFamily="2" charset="2"/>
              <a:buChar char="§"/>
            </a:pPr>
            <a:r>
              <a:rPr lang="en-US" sz="1400" i="1" dirty="0"/>
              <a:t>A list of projects developed by the CISO – </a:t>
            </a:r>
            <a:r>
              <a:rPr lang="en-US" sz="1400" b="1" i="1" dirty="0"/>
              <a:t>“Because I said so”</a:t>
            </a:r>
          </a:p>
          <a:p>
            <a:pPr>
              <a:spcBef>
                <a:spcPts val="0"/>
              </a:spcBef>
              <a:buFont typeface="Wingdings" panose="05000000000000000000" pitchFamily="2" charset="2"/>
              <a:buChar char="§"/>
            </a:pPr>
            <a:r>
              <a:rPr lang="en-US" sz="1400" b="1" i="1" dirty="0"/>
              <a:t>Reactive </a:t>
            </a:r>
            <a:r>
              <a:rPr lang="en-US" sz="1400" i="1" dirty="0"/>
              <a:t>and not part of a coherent and understood plan</a:t>
            </a:r>
          </a:p>
          <a:p>
            <a:pPr>
              <a:spcBef>
                <a:spcPts val="0"/>
              </a:spcBef>
              <a:buFont typeface="Wingdings" panose="05000000000000000000" pitchFamily="2" charset="2"/>
              <a:buChar char="§"/>
            </a:pPr>
            <a:r>
              <a:rPr lang="en-US" sz="1400" i="1" dirty="0"/>
              <a:t>Easy to ignore or “downplay”</a:t>
            </a:r>
          </a:p>
          <a:p>
            <a:pPr>
              <a:spcBef>
                <a:spcPts val="0"/>
              </a:spcBef>
              <a:buFont typeface="Wingdings" panose="05000000000000000000" pitchFamily="2" charset="2"/>
              <a:buChar char="§"/>
            </a:pPr>
            <a:r>
              <a:rPr lang="en-US" sz="1400" i="1" dirty="0"/>
              <a:t>Driven by </a:t>
            </a:r>
            <a:r>
              <a:rPr lang="en-US" sz="1400" b="1" i="1" dirty="0"/>
              <a:t>outside requirements </a:t>
            </a:r>
            <a:r>
              <a:rPr lang="en-US" sz="1400" i="1" dirty="0"/>
              <a:t>– compliance and/or client demands</a:t>
            </a:r>
          </a:p>
          <a:p>
            <a:pPr>
              <a:spcBef>
                <a:spcPts val="0"/>
              </a:spcBef>
              <a:buFont typeface="Wingdings" panose="05000000000000000000" pitchFamily="2" charset="2"/>
              <a:buChar char="§"/>
            </a:pPr>
            <a:r>
              <a:rPr lang="en-US" sz="1400" b="1" i="1" dirty="0"/>
              <a:t>Difficult </a:t>
            </a:r>
            <a:r>
              <a:rPr lang="en-US" sz="1400" i="1" dirty="0"/>
              <a:t>for non-technical executives to understand the importance of individual projects</a:t>
            </a:r>
          </a:p>
          <a:p>
            <a:pPr>
              <a:spcBef>
                <a:spcPts val="0"/>
              </a:spcBef>
              <a:buFont typeface="Wingdings" panose="05000000000000000000" pitchFamily="2" charset="2"/>
              <a:buChar char="§"/>
            </a:pPr>
            <a:r>
              <a:rPr lang="en-US" sz="1400" b="1" i="1" dirty="0"/>
              <a:t>No clear linkages </a:t>
            </a:r>
            <a:r>
              <a:rPr lang="en-US" sz="1400" i="1" dirty="0"/>
              <a:t>to wider company strategic goals</a:t>
            </a:r>
          </a:p>
        </p:txBody>
      </p:sp>
      <p:sp>
        <p:nvSpPr>
          <p:cNvPr id="5" name="Text Placeholder 4">
            <a:extLst>
              <a:ext uri="{FF2B5EF4-FFF2-40B4-BE49-F238E27FC236}">
                <a16:creationId xmlns:a16="http://schemas.microsoft.com/office/drawing/2014/main" id="{71408D9A-2589-476C-968C-8804D6F4A706}"/>
              </a:ext>
            </a:extLst>
          </p:cNvPr>
          <p:cNvSpPr>
            <a:spLocks noGrp="1"/>
          </p:cNvSpPr>
          <p:nvPr>
            <p:ph type="body" sz="quarter" idx="3"/>
          </p:nvPr>
        </p:nvSpPr>
        <p:spPr>
          <a:xfrm>
            <a:off x="4256038" y="1766483"/>
            <a:ext cx="3728761" cy="386318"/>
          </a:xfrm>
          <a:solidFill>
            <a:srgbClr val="1CADE4"/>
          </a:solidFill>
        </p:spPr>
        <p:txBody>
          <a:bodyPr/>
          <a:lstStyle/>
          <a:p>
            <a:pPr algn="ctr"/>
            <a:r>
              <a:rPr lang="en-US" b="1" dirty="0"/>
              <a:t>QUALITATIVE</a:t>
            </a:r>
          </a:p>
        </p:txBody>
      </p:sp>
      <p:sp>
        <p:nvSpPr>
          <p:cNvPr id="6" name="Content Placeholder 5">
            <a:extLst>
              <a:ext uri="{FF2B5EF4-FFF2-40B4-BE49-F238E27FC236}">
                <a16:creationId xmlns:a16="http://schemas.microsoft.com/office/drawing/2014/main" id="{440D7292-0C75-4421-A87A-0281FD428733}"/>
              </a:ext>
            </a:extLst>
          </p:cNvPr>
          <p:cNvSpPr>
            <a:spLocks noGrp="1"/>
          </p:cNvSpPr>
          <p:nvPr>
            <p:ph sz="quarter" idx="4"/>
          </p:nvPr>
        </p:nvSpPr>
        <p:spPr>
          <a:xfrm>
            <a:off x="4256037" y="2369820"/>
            <a:ext cx="3728762" cy="3455247"/>
          </a:xfrm>
        </p:spPr>
        <p:txBody>
          <a:bodyPr>
            <a:normAutofit fontScale="92500" lnSpcReduction="20000"/>
          </a:bodyPr>
          <a:lstStyle/>
          <a:p>
            <a:pPr>
              <a:spcBef>
                <a:spcPts val="0"/>
              </a:spcBef>
              <a:buFont typeface="Wingdings" panose="05000000000000000000" pitchFamily="2" charset="2"/>
              <a:buChar char="§"/>
            </a:pPr>
            <a:r>
              <a:rPr lang="en-US" sz="1400" b="1" i="1" dirty="0"/>
              <a:t>CMMI (Capability Maturity Model Integration) - </a:t>
            </a:r>
            <a:r>
              <a:rPr lang="en-US" sz="1400" i="1" dirty="0"/>
              <a:t>Ranks processes and/or broad domains from 1-5 (Initial, Managed, Defined, Managed, Optimizing)</a:t>
            </a:r>
          </a:p>
          <a:p>
            <a:pPr>
              <a:spcBef>
                <a:spcPts val="0"/>
              </a:spcBef>
              <a:buFont typeface="Wingdings" panose="05000000000000000000" pitchFamily="2" charset="2"/>
              <a:buChar char="§"/>
            </a:pPr>
            <a:r>
              <a:rPr lang="en-US" sz="1400" b="1" i="1" dirty="0"/>
              <a:t>Standard NIST CSF  - </a:t>
            </a:r>
            <a:r>
              <a:rPr lang="en-US" sz="1400" i="1" dirty="0"/>
              <a:t>Ranks Functions and Categories 1-4 (Partial, Risk Informed, Repeatable, Adaptive)</a:t>
            </a:r>
          </a:p>
          <a:p>
            <a:pPr>
              <a:spcBef>
                <a:spcPts val="0"/>
              </a:spcBef>
              <a:buFont typeface="Wingdings" panose="05000000000000000000" pitchFamily="2" charset="2"/>
              <a:buChar char="§"/>
            </a:pPr>
            <a:r>
              <a:rPr lang="en-US" sz="1400" b="1" i="1" dirty="0"/>
              <a:t>Scenario Planning </a:t>
            </a:r>
            <a:r>
              <a:rPr lang="en-US" sz="1400" i="1" dirty="0"/>
              <a:t>– A hybrid method which uses common scenarios to illustrate the potential impact of a cyber incident</a:t>
            </a:r>
          </a:p>
          <a:p>
            <a:pPr>
              <a:spcBef>
                <a:spcPts val="0"/>
              </a:spcBef>
              <a:buFont typeface="Wingdings" panose="05000000000000000000" pitchFamily="2" charset="2"/>
              <a:buChar char="§"/>
            </a:pPr>
            <a:r>
              <a:rPr lang="en-US" sz="1400" i="1" dirty="0"/>
              <a:t>Typically performed through </a:t>
            </a:r>
            <a:r>
              <a:rPr lang="en-US" sz="1400" b="1" i="1" dirty="0"/>
              <a:t>interviews </a:t>
            </a:r>
            <a:r>
              <a:rPr lang="en-US" sz="1400" i="1" dirty="0"/>
              <a:t>of key SMEs and Stakeholders</a:t>
            </a:r>
          </a:p>
          <a:p>
            <a:pPr>
              <a:spcBef>
                <a:spcPts val="0"/>
              </a:spcBef>
              <a:buFont typeface="Wingdings" panose="05000000000000000000" pitchFamily="2" charset="2"/>
              <a:buChar char="§"/>
            </a:pPr>
            <a:r>
              <a:rPr lang="en-US" sz="1400" i="1" dirty="0"/>
              <a:t>Peer comparisons</a:t>
            </a:r>
          </a:p>
          <a:p>
            <a:pPr>
              <a:spcBef>
                <a:spcPts val="0"/>
              </a:spcBef>
              <a:buFont typeface="Wingdings" panose="05000000000000000000" pitchFamily="2" charset="2"/>
              <a:buChar char="§"/>
            </a:pPr>
            <a:r>
              <a:rPr lang="en-US" sz="1400" i="1" dirty="0"/>
              <a:t>Often used by consulting groups</a:t>
            </a:r>
          </a:p>
          <a:p>
            <a:pPr>
              <a:spcBef>
                <a:spcPts val="0"/>
              </a:spcBef>
              <a:buFont typeface="Wingdings" panose="05000000000000000000" pitchFamily="2" charset="2"/>
              <a:buChar char="§"/>
            </a:pPr>
            <a:r>
              <a:rPr lang="en-US" sz="1400" b="1" i="1" dirty="0"/>
              <a:t>Highly dependent </a:t>
            </a:r>
            <a:r>
              <a:rPr lang="en-US" sz="1400" i="1" dirty="0"/>
              <a:t>on the skills of the assessor</a:t>
            </a:r>
          </a:p>
        </p:txBody>
      </p:sp>
      <p:sp>
        <p:nvSpPr>
          <p:cNvPr id="8" name="Text Placeholder 4">
            <a:extLst>
              <a:ext uri="{FF2B5EF4-FFF2-40B4-BE49-F238E27FC236}">
                <a16:creationId xmlns:a16="http://schemas.microsoft.com/office/drawing/2014/main" id="{A5F894F0-4B9B-4840-8052-05D6889CB340}"/>
              </a:ext>
            </a:extLst>
          </p:cNvPr>
          <p:cNvSpPr txBox="1">
            <a:spLocks/>
          </p:cNvSpPr>
          <p:nvPr/>
        </p:nvSpPr>
        <p:spPr>
          <a:xfrm>
            <a:off x="8073600" y="1766482"/>
            <a:ext cx="3670726" cy="386318"/>
          </a:xfrm>
          <a:prstGeom prst="rect">
            <a:avLst/>
          </a:prstGeom>
          <a:solidFill>
            <a:srgbClr val="969FA7"/>
          </a:solidFill>
        </p:spPr>
        <p:txBody>
          <a:bodyPr vert="horz" lIns="91440" tIns="45720" rIns="91440" bIns="45720"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sz="20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en-US" b="1" dirty="0">
                <a:solidFill>
                  <a:schemeClr val="bg1"/>
                </a:solidFill>
              </a:rPr>
              <a:t>QUANTITATIVE</a:t>
            </a:r>
          </a:p>
        </p:txBody>
      </p:sp>
      <p:sp>
        <p:nvSpPr>
          <p:cNvPr id="9" name="Content Placeholder 5">
            <a:extLst>
              <a:ext uri="{FF2B5EF4-FFF2-40B4-BE49-F238E27FC236}">
                <a16:creationId xmlns:a16="http://schemas.microsoft.com/office/drawing/2014/main" id="{7A8F48F7-60AC-4467-99E5-31C85251E3BB}"/>
              </a:ext>
            </a:extLst>
          </p:cNvPr>
          <p:cNvSpPr txBox="1">
            <a:spLocks/>
          </p:cNvSpPr>
          <p:nvPr/>
        </p:nvSpPr>
        <p:spPr>
          <a:xfrm>
            <a:off x="8073599" y="2339700"/>
            <a:ext cx="3670726" cy="4061100"/>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buFont typeface="Wingdings" panose="05000000000000000000" pitchFamily="2" charset="2"/>
              <a:buChar char="§"/>
            </a:pPr>
            <a:r>
              <a:rPr lang="en-US" sz="1400" b="1" i="1" dirty="0"/>
              <a:t>Tactical Service Level Metrics</a:t>
            </a:r>
            <a:r>
              <a:rPr lang="en-US" sz="1400" i="1" dirty="0"/>
              <a:t> – incident counts, MTTR, patch status, etc.</a:t>
            </a:r>
          </a:p>
          <a:p>
            <a:pPr>
              <a:spcBef>
                <a:spcPts val="0"/>
              </a:spcBef>
              <a:buFont typeface="Wingdings" panose="05000000000000000000" pitchFamily="2" charset="2"/>
              <a:buChar char="§"/>
            </a:pPr>
            <a:r>
              <a:rPr lang="en-US" sz="1400" b="1" i="1" dirty="0"/>
              <a:t>FAIR (Factor Analysis of Information Risk) –  </a:t>
            </a:r>
            <a:r>
              <a:rPr lang="en-US" sz="1400" i="1" dirty="0"/>
              <a:t>A risk analysis model that specializes in </a:t>
            </a:r>
            <a:r>
              <a:rPr lang="en-US" sz="1400" i="1" u="sng" dirty="0"/>
              <a:t>financially</a:t>
            </a:r>
            <a:r>
              <a:rPr lang="en-US" sz="1400" i="1" dirty="0"/>
              <a:t> derived results tailored for enterprise risk management</a:t>
            </a:r>
          </a:p>
          <a:p>
            <a:pPr>
              <a:spcBef>
                <a:spcPts val="0"/>
              </a:spcBef>
              <a:buFont typeface="Wingdings" panose="05000000000000000000" pitchFamily="2" charset="2"/>
              <a:buChar char="§"/>
            </a:pPr>
            <a:r>
              <a:rPr lang="en-US" sz="1400" b="1" i="1" dirty="0"/>
              <a:t>Monte Carlo Simulation </a:t>
            </a:r>
            <a:r>
              <a:rPr lang="en-US" sz="1400" i="1" dirty="0"/>
              <a:t>– A mathematical model that focuses on developing a range of possible outcomes and the </a:t>
            </a:r>
            <a:r>
              <a:rPr lang="en-US" sz="1400" i="1" u="sng" dirty="0"/>
              <a:t>probabilities</a:t>
            </a:r>
            <a:r>
              <a:rPr lang="en-US" sz="1400" i="1" dirty="0"/>
              <a:t> they will occur for any choice of action</a:t>
            </a:r>
          </a:p>
          <a:p>
            <a:pPr>
              <a:spcBef>
                <a:spcPts val="0"/>
              </a:spcBef>
              <a:buFont typeface="Wingdings" panose="05000000000000000000" pitchFamily="2" charset="2"/>
              <a:buChar char="§"/>
            </a:pPr>
            <a:r>
              <a:rPr lang="en-US" sz="1400" i="1" dirty="0"/>
              <a:t>Requires </a:t>
            </a:r>
            <a:r>
              <a:rPr lang="en-US" sz="1400" b="1" i="1" dirty="0"/>
              <a:t>“longitudinal”</a:t>
            </a:r>
            <a:r>
              <a:rPr lang="en-US" sz="1400" i="1" dirty="0"/>
              <a:t> data that for the most part doesn’t exist and/or is difficult to accurately collect</a:t>
            </a:r>
          </a:p>
          <a:p>
            <a:pPr>
              <a:spcBef>
                <a:spcPts val="0"/>
              </a:spcBef>
              <a:buFont typeface="Wingdings" panose="05000000000000000000" pitchFamily="2" charset="2"/>
              <a:buChar char="§"/>
            </a:pPr>
            <a:r>
              <a:rPr lang="en-US" sz="1400" b="1" i="1" dirty="0"/>
              <a:t>False precision </a:t>
            </a:r>
            <a:r>
              <a:rPr lang="en-US" sz="1400" i="1" dirty="0"/>
              <a:t>can lead to distrust</a:t>
            </a:r>
            <a:endParaRPr lang="en-US" sz="1400" b="1" i="1" dirty="0"/>
          </a:p>
        </p:txBody>
      </p:sp>
    </p:spTree>
    <p:extLst>
      <p:ext uri="{BB962C8B-B14F-4D97-AF65-F5344CB8AC3E}">
        <p14:creationId xmlns:p14="http://schemas.microsoft.com/office/powerpoint/2010/main" val="227857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A0FC-1C54-4957-93F4-CBC9922E073C}"/>
              </a:ext>
            </a:extLst>
          </p:cNvPr>
          <p:cNvSpPr>
            <a:spLocks noGrp="1"/>
          </p:cNvSpPr>
          <p:nvPr>
            <p:ph type="title"/>
          </p:nvPr>
        </p:nvSpPr>
        <p:spPr/>
        <p:txBody>
          <a:bodyPr anchor="ctr"/>
          <a:lstStyle/>
          <a:p>
            <a:r>
              <a:rPr lang="en-US" dirty="0"/>
              <a:t>hybrid risk assessment &amp; program development process</a:t>
            </a:r>
          </a:p>
        </p:txBody>
      </p:sp>
      <p:grpSp>
        <p:nvGrpSpPr>
          <p:cNvPr id="27" name="Group 26">
            <a:extLst>
              <a:ext uri="{FF2B5EF4-FFF2-40B4-BE49-F238E27FC236}">
                <a16:creationId xmlns:a16="http://schemas.microsoft.com/office/drawing/2014/main" id="{BB4B23CC-0F19-4DBC-A3C1-BE0BEAB4A4D6}"/>
              </a:ext>
            </a:extLst>
          </p:cNvPr>
          <p:cNvGrpSpPr/>
          <p:nvPr/>
        </p:nvGrpSpPr>
        <p:grpSpPr>
          <a:xfrm>
            <a:off x="561692" y="1499248"/>
            <a:ext cx="11329306" cy="5034156"/>
            <a:chOff x="523592" y="1499248"/>
            <a:chExt cx="11329306" cy="5034156"/>
          </a:xfrm>
          <a:solidFill>
            <a:schemeClr val="bg1">
              <a:alpha val="74000"/>
            </a:schemeClr>
          </a:solidFill>
        </p:grpSpPr>
        <p:pic>
          <p:nvPicPr>
            <p:cNvPr id="26" name="Picture 25">
              <a:extLst>
                <a:ext uri="{FF2B5EF4-FFF2-40B4-BE49-F238E27FC236}">
                  <a16:creationId xmlns:a16="http://schemas.microsoft.com/office/drawing/2014/main" id="{3FE47D6A-B2A4-418A-B6AB-745A9D304458}"/>
                </a:ext>
              </a:extLst>
            </p:cNvPr>
            <p:cNvPicPr>
              <a:picLocks noChangeAspect="1"/>
            </p:cNvPicPr>
            <p:nvPr/>
          </p:nvPicPr>
          <p:blipFill>
            <a:blip r:embed="rId3"/>
            <a:stretch>
              <a:fillRect/>
            </a:stretch>
          </p:blipFill>
          <p:spPr>
            <a:xfrm>
              <a:off x="523592" y="1715325"/>
              <a:ext cx="11329306" cy="4764235"/>
            </a:xfrm>
            <a:prstGeom prst="rect">
              <a:avLst/>
            </a:prstGeom>
            <a:grpFill/>
          </p:spPr>
        </p:pic>
        <p:sp>
          <p:nvSpPr>
            <p:cNvPr id="20" name="Rectangle 19">
              <a:extLst>
                <a:ext uri="{FF2B5EF4-FFF2-40B4-BE49-F238E27FC236}">
                  <a16:creationId xmlns:a16="http://schemas.microsoft.com/office/drawing/2014/main" id="{8DB9E514-53EB-45F8-8E3F-A70D69F04C89}"/>
                </a:ext>
              </a:extLst>
            </p:cNvPr>
            <p:cNvSpPr/>
            <p:nvPr/>
          </p:nvSpPr>
          <p:spPr>
            <a:xfrm>
              <a:off x="523592" y="1499248"/>
              <a:ext cx="11319482" cy="50341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04391EBA-A6ED-4136-91F2-3B3B47CDF39D}"/>
              </a:ext>
            </a:extLst>
          </p:cNvPr>
          <p:cNvSpPr/>
          <p:nvPr/>
        </p:nvSpPr>
        <p:spPr>
          <a:xfrm>
            <a:off x="5448300" y="1563289"/>
            <a:ext cx="4750773" cy="4916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4">
            <a:extLst>
              <a:ext uri="{FF2B5EF4-FFF2-40B4-BE49-F238E27FC236}">
                <a16:creationId xmlns:a16="http://schemas.microsoft.com/office/drawing/2014/main" id="{A80C4FDB-4326-47B9-AF23-9C03E0F1597E}"/>
              </a:ext>
            </a:extLst>
          </p:cNvPr>
          <p:cNvSpPr txBox="1">
            <a:spLocks/>
          </p:cNvSpPr>
          <p:nvPr/>
        </p:nvSpPr>
        <p:spPr>
          <a:xfrm>
            <a:off x="5608320" y="1795110"/>
            <a:ext cx="4385109" cy="386318"/>
          </a:xfrm>
          <a:prstGeom prst="rect">
            <a:avLst/>
          </a:prstGeom>
          <a:solidFill>
            <a:srgbClr val="1CADE4"/>
          </a:solidFill>
        </p:spPr>
        <p:txBody>
          <a:bodyPr vert="horz" lIns="91440" tIns="45720" rIns="91440" bIns="45720"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sz="20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en-US" b="1" dirty="0"/>
              <a:t>HYBRID</a:t>
            </a:r>
          </a:p>
        </p:txBody>
      </p:sp>
      <p:sp>
        <p:nvSpPr>
          <p:cNvPr id="23" name="Content Placeholder 5">
            <a:extLst>
              <a:ext uri="{FF2B5EF4-FFF2-40B4-BE49-F238E27FC236}">
                <a16:creationId xmlns:a16="http://schemas.microsoft.com/office/drawing/2014/main" id="{8BE5A541-DF8B-4137-8EAF-39EBC5D63413}"/>
              </a:ext>
            </a:extLst>
          </p:cNvPr>
          <p:cNvSpPr txBox="1">
            <a:spLocks/>
          </p:cNvSpPr>
          <p:nvPr/>
        </p:nvSpPr>
        <p:spPr>
          <a:xfrm>
            <a:off x="5608319" y="2390827"/>
            <a:ext cx="4385110" cy="4096857"/>
          </a:xfrm>
          <a:prstGeom prst="rect">
            <a:avLst/>
          </a:prstGeom>
        </p:spPr>
        <p:txBody>
          <a:bodyPr vert="horz" lIns="91440" tIns="45720" rIns="91440" bIns="45720" rtlCol="0" anchor="t">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buFont typeface="Wingdings" panose="05000000000000000000" pitchFamily="2" charset="2"/>
              <a:buChar char="§"/>
            </a:pPr>
            <a:r>
              <a:rPr lang="en-US" sz="1800" b="1" i="1" u="sng" dirty="0"/>
              <a:t>Modified</a:t>
            </a:r>
            <a:r>
              <a:rPr lang="en-US" sz="1800" b="1" i="1" dirty="0"/>
              <a:t> NIST CSF  - leverages “Weights” and “Scores” (current vs target) to assess risk and importance</a:t>
            </a:r>
          </a:p>
          <a:p>
            <a:pPr>
              <a:spcBef>
                <a:spcPts val="0"/>
              </a:spcBef>
              <a:buFont typeface="Wingdings" panose="05000000000000000000" pitchFamily="2" charset="2"/>
              <a:buChar char="§"/>
            </a:pPr>
            <a:r>
              <a:rPr lang="en-US" sz="1800" b="1" i="1" dirty="0"/>
              <a:t>Combination of qualitative, quantitative &amp; scenario planning techniques</a:t>
            </a:r>
          </a:p>
          <a:p>
            <a:pPr>
              <a:spcBef>
                <a:spcPts val="0"/>
              </a:spcBef>
              <a:buFont typeface="Wingdings" panose="05000000000000000000" pitchFamily="2" charset="2"/>
              <a:buChar char="§"/>
            </a:pPr>
            <a:r>
              <a:rPr lang="en-US" sz="1800" b="1" i="1" dirty="0"/>
              <a:t>Accepts that there is inherent subjectivity in risk assessment process</a:t>
            </a:r>
          </a:p>
          <a:p>
            <a:pPr>
              <a:spcBef>
                <a:spcPts val="0"/>
              </a:spcBef>
              <a:buFont typeface="Wingdings" panose="05000000000000000000" pitchFamily="2" charset="2"/>
              <a:buChar char="§"/>
            </a:pPr>
            <a:r>
              <a:rPr lang="en-US" sz="1800" b="1" i="1" dirty="0"/>
              <a:t>Easier to perform by internal groups</a:t>
            </a:r>
          </a:p>
          <a:p>
            <a:pPr>
              <a:spcBef>
                <a:spcPts val="0"/>
              </a:spcBef>
              <a:buFont typeface="Wingdings" panose="05000000000000000000" pitchFamily="2" charset="2"/>
              <a:buChar char="§"/>
            </a:pPr>
            <a:r>
              <a:rPr lang="en-US" sz="1800" b="1" i="1" dirty="0"/>
              <a:t>Rapid to deploy – less than 3 weeks</a:t>
            </a:r>
          </a:p>
          <a:p>
            <a:pPr>
              <a:spcBef>
                <a:spcPts val="0"/>
              </a:spcBef>
              <a:buFont typeface="Wingdings" panose="05000000000000000000" pitchFamily="2" charset="2"/>
              <a:buChar char="§"/>
            </a:pPr>
            <a:r>
              <a:rPr lang="en-US" sz="1800" b="1" i="1" dirty="0"/>
              <a:t>Developed over 12 years</a:t>
            </a:r>
          </a:p>
          <a:p>
            <a:pPr>
              <a:spcBef>
                <a:spcPts val="0"/>
              </a:spcBef>
              <a:buFont typeface="Wingdings" panose="05000000000000000000" pitchFamily="2" charset="2"/>
              <a:buChar char="§"/>
            </a:pPr>
            <a:r>
              <a:rPr lang="en-US" sz="1800" b="1" i="1" dirty="0"/>
              <a:t>Tested &amp; validated at many Fortune-50 companies</a:t>
            </a:r>
          </a:p>
        </p:txBody>
      </p:sp>
    </p:spTree>
    <p:extLst>
      <p:ext uri="{BB962C8B-B14F-4D97-AF65-F5344CB8AC3E}">
        <p14:creationId xmlns:p14="http://schemas.microsoft.com/office/powerpoint/2010/main" val="396543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906B-5E7C-481E-A9FC-9B8140B9B74B}"/>
              </a:ext>
            </a:extLst>
          </p:cNvPr>
          <p:cNvSpPr>
            <a:spLocks noGrp="1"/>
          </p:cNvSpPr>
          <p:nvPr>
            <p:ph type="title"/>
          </p:nvPr>
        </p:nvSpPr>
        <p:spPr/>
        <p:txBody>
          <a:bodyPr/>
          <a:lstStyle/>
          <a:p>
            <a:r>
              <a:rPr lang="en-US" dirty="0"/>
              <a:t>Your take-a-way</a:t>
            </a:r>
          </a:p>
        </p:txBody>
      </p:sp>
      <p:sp>
        <p:nvSpPr>
          <p:cNvPr id="3" name="Content Placeholder 2">
            <a:extLst>
              <a:ext uri="{FF2B5EF4-FFF2-40B4-BE49-F238E27FC236}">
                <a16:creationId xmlns:a16="http://schemas.microsoft.com/office/drawing/2014/main" id="{837E5963-E4C9-4981-BCFB-318EAB8AD72D}"/>
              </a:ext>
            </a:extLst>
          </p:cNvPr>
          <p:cNvSpPr>
            <a:spLocks noGrp="1"/>
          </p:cNvSpPr>
          <p:nvPr>
            <p:ph idx="1"/>
          </p:nvPr>
        </p:nvSpPr>
        <p:spPr>
          <a:xfrm>
            <a:off x="581192" y="2782110"/>
            <a:ext cx="11029615" cy="3193239"/>
          </a:xfrm>
        </p:spPr>
        <p:txBody>
          <a:bodyPr anchor="t">
            <a:normAutofit/>
          </a:bodyPr>
          <a:lstStyle/>
          <a:p>
            <a:pPr marL="460375" indent="-460375"/>
            <a:r>
              <a:rPr lang="en-US" sz="3600" dirty="0"/>
              <a:t>How to win in cyber security (and life)</a:t>
            </a:r>
          </a:p>
        </p:txBody>
      </p:sp>
    </p:spTree>
    <p:extLst>
      <p:ext uri="{BB962C8B-B14F-4D97-AF65-F5344CB8AC3E}">
        <p14:creationId xmlns:p14="http://schemas.microsoft.com/office/powerpoint/2010/main" val="34103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362083620"/>
              </p:ext>
            </p:extLst>
          </p:nvPr>
        </p:nvGraphicFramePr>
        <p:xfrm>
          <a:off x="5371913" y="1717515"/>
          <a:ext cx="5439796" cy="4624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9946638" y="2666481"/>
            <a:ext cx="1610461" cy="1449049"/>
          </a:xfrm>
          <a:prstGeom prst="roundRect">
            <a:avLst/>
          </a:prstGeom>
          <a:solidFill>
            <a:schemeClr val="bg2">
              <a:lumMod val="2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a:t>Treatment Plans Developed</a:t>
            </a:r>
          </a:p>
          <a:p>
            <a:pPr algn="ctr"/>
            <a:r>
              <a:rPr lang="en-US" sz="1067" i="1"/>
              <a:t>(remediate, accept, defer, etc.)</a:t>
            </a:r>
            <a:endParaRPr lang="en-US" sz="1200"/>
          </a:p>
        </p:txBody>
      </p:sp>
      <p:sp>
        <p:nvSpPr>
          <p:cNvPr id="6" name="Right Arrow 5"/>
          <p:cNvSpPr/>
          <p:nvPr/>
        </p:nvSpPr>
        <p:spPr>
          <a:xfrm>
            <a:off x="9614899" y="3088701"/>
            <a:ext cx="419723" cy="604608"/>
          </a:xfrm>
          <a:prstGeom prst="rightArrow">
            <a:avLst/>
          </a:prstGeom>
          <a:solidFill>
            <a:srgbClr val="2354E8"/>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nchor="ctr"/>
          <a:lstStyle/>
          <a:p>
            <a:r>
              <a:rPr lang="en-US" dirty="0"/>
              <a:t>comprehensive Cyber security Program (CSP) development</a:t>
            </a:r>
          </a:p>
        </p:txBody>
      </p:sp>
      <p:sp>
        <p:nvSpPr>
          <p:cNvPr id="7" name="Rounded Rectangle 6"/>
          <p:cNvSpPr/>
          <p:nvPr/>
        </p:nvSpPr>
        <p:spPr>
          <a:xfrm>
            <a:off x="683654" y="1967786"/>
            <a:ext cx="4597512" cy="885143"/>
          </a:xfrm>
          <a:prstGeom prst="roundRect">
            <a:avLst/>
          </a:prstGeom>
          <a:solidFill>
            <a:schemeClr val="tx1">
              <a:lumMod val="10000"/>
              <a:lumOff val="90000"/>
            </a:schemeClr>
          </a:solidFill>
          <a:ln w="127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Wingdings" panose="05000000000000000000" pitchFamily="2" charset="2"/>
              <a:buChar char="§"/>
            </a:pPr>
            <a:r>
              <a:rPr lang="en-US" sz="1333">
                <a:solidFill>
                  <a:schemeClr val="tx1"/>
                </a:solidFill>
              </a:rPr>
              <a:t>Identify adversary’s likely targets of interest</a:t>
            </a:r>
          </a:p>
          <a:p>
            <a:pPr marL="228594" indent="-228594">
              <a:buFont typeface="Wingdings" panose="05000000000000000000" pitchFamily="2" charset="2"/>
              <a:buChar char="§"/>
            </a:pPr>
            <a:r>
              <a:rPr lang="en-US" sz="1333">
                <a:solidFill>
                  <a:schemeClr val="tx1"/>
                </a:solidFill>
              </a:rPr>
              <a:t>Responding to evolving threat landscape</a:t>
            </a:r>
          </a:p>
          <a:p>
            <a:pPr marL="228594" indent="-228594">
              <a:buFont typeface="Wingdings" panose="05000000000000000000" pitchFamily="2" charset="2"/>
              <a:buChar char="§"/>
            </a:pPr>
            <a:r>
              <a:rPr lang="en-US" sz="1333">
                <a:solidFill>
                  <a:schemeClr val="tx1"/>
                </a:solidFill>
              </a:rPr>
              <a:t>Incident Response</a:t>
            </a:r>
          </a:p>
        </p:txBody>
      </p:sp>
      <p:sp>
        <p:nvSpPr>
          <p:cNvPr id="8" name="Rounded Rectangle 7"/>
          <p:cNvSpPr/>
          <p:nvPr/>
        </p:nvSpPr>
        <p:spPr>
          <a:xfrm>
            <a:off x="683654" y="3046303"/>
            <a:ext cx="4597513" cy="1502929"/>
          </a:xfrm>
          <a:prstGeom prst="roundRect">
            <a:avLst/>
          </a:prstGeom>
          <a:solidFill>
            <a:schemeClr val="tx1">
              <a:lumMod val="10000"/>
              <a:lumOff val="90000"/>
            </a:schemeClr>
          </a:solidFill>
          <a:ln w="127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Wingdings" panose="05000000000000000000" pitchFamily="2" charset="2"/>
              <a:buChar char="§"/>
            </a:pPr>
            <a:r>
              <a:rPr lang="en-US" sz="1333" b="1" dirty="0">
                <a:solidFill>
                  <a:srgbClr val="FF0000"/>
                </a:solidFill>
              </a:rPr>
              <a:t>Modified CSF - Alignment to industry good practice frameworks </a:t>
            </a:r>
            <a:r>
              <a:rPr lang="en-US" sz="1333" b="1" i="1" dirty="0">
                <a:solidFill>
                  <a:srgbClr val="FF0000"/>
                </a:solidFill>
              </a:rPr>
              <a:t>(NIST Cyber Security Framework (CSF))</a:t>
            </a:r>
          </a:p>
          <a:p>
            <a:pPr marL="228594" indent="-228594">
              <a:buFont typeface="Wingdings" panose="05000000000000000000" pitchFamily="2" charset="2"/>
              <a:buChar char="§"/>
            </a:pPr>
            <a:r>
              <a:rPr lang="en-US" sz="1333" dirty="0">
                <a:solidFill>
                  <a:schemeClr val="tx1"/>
                </a:solidFill>
              </a:rPr>
              <a:t>Engage outside experts to validate assumptions</a:t>
            </a:r>
            <a:endParaRPr lang="en-US" sz="1333" i="1" dirty="0">
              <a:solidFill>
                <a:schemeClr val="tx1"/>
              </a:solidFill>
            </a:endParaRPr>
          </a:p>
          <a:p>
            <a:pPr marL="228594" indent="-228594">
              <a:buFont typeface="Wingdings" panose="05000000000000000000" pitchFamily="2" charset="2"/>
              <a:buChar char="§"/>
            </a:pPr>
            <a:r>
              <a:rPr lang="en-US" sz="1333" dirty="0">
                <a:solidFill>
                  <a:schemeClr val="tx1"/>
                </a:solidFill>
              </a:rPr>
              <a:t>Testing / simulated hacking (</a:t>
            </a:r>
            <a:r>
              <a:rPr lang="en-US" sz="1333" i="1" dirty="0">
                <a:solidFill>
                  <a:schemeClr val="tx1"/>
                </a:solidFill>
              </a:rPr>
              <a:t>Penetration Testing)</a:t>
            </a:r>
            <a:endParaRPr lang="en-US" sz="1333" dirty="0">
              <a:solidFill>
                <a:schemeClr val="tx1"/>
              </a:solidFill>
            </a:endParaRPr>
          </a:p>
          <a:p>
            <a:pPr marL="228594" indent="-228594">
              <a:buFont typeface="Wingdings" panose="05000000000000000000" pitchFamily="2" charset="2"/>
              <a:buChar char="§"/>
            </a:pPr>
            <a:r>
              <a:rPr lang="en-US" sz="1333" dirty="0">
                <a:solidFill>
                  <a:schemeClr val="tx1"/>
                </a:solidFill>
              </a:rPr>
              <a:t>Develop business continuity plans </a:t>
            </a:r>
            <a:r>
              <a:rPr lang="en-US" sz="1333" i="1" dirty="0">
                <a:solidFill>
                  <a:schemeClr val="tx1"/>
                </a:solidFill>
              </a:rPr>
              <a:t>(BCP)</a:t>
            </a:r>
          </a:p>
          <a:p>
            <a:pPr marL="228594" indent="-228594">
              <a:buFont typeface="Wingdings" panose="05000000000000000000" pitchFamily="2" charset="2"/>
              <a:buChar char="§"/>
            </a:pPr>
            <a:r>
              <a:rPr lang="en-US" sz="1333" dirty="0">
                <a:solidFill>
                  <a:schemeClr val="tx1"/>
                </a:solidFill>
              </a:rPr>
              <a:t>Train for confident cyber incident response (</a:t>
            </a:r>
            <a:r>
              <a:rPr lang="en-US" sz="1333" i="1" dirty="0">
                <a:solidFill>
                  <a:schemeClr val="tx1"/>
                </a:solidFill>
              </a:rPr>
              <a:t>CIRT)</a:t>
            </a:r>
            <a:endParaRPr lang="en-US" sz="1333" dirty="0">
              <a:solidFill>
                <a:schemeClr val="tx1"/>
              </a:solidFill>
            </a:endParaRPr>
          </a:p>
        </p:txBody>
      </p:sp>
      <p:sp>
        <p:nvSpPr>
          <p:cNvPr id="9" name="Rounded Rectangle 8"/>
          <p:cNvSpPr/>
          <p:nvPr/>
        </p:nvSpPr>
        <p:spPr>
          <a:xfrm>
            <a:off x="692751" y="4714256"/>
            <a:ext cx="4597512" cy="1441588"/>
          </a:xfrm>
          <a:prstGeom prst="roundRect">
            <a:avLst/>
          </a:prstGeom>
          <a:solidFill>
            <a:schemeClr val="tx1">
              <a:lumMod val="10000"/>
              <a:lumOff val="90000"/>
            </a:schemeClr>
          </a:solidFill>
          <a:ln w="127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Wingdings" panose="05000000000000000000" pitchFamily="2" charset="2"/>
              <a:buChar char="§"/>
            </a:pPr>
            <a:r>
              <a:rPr lang="en-US" sz="1333" b="1" dirty="0">
                <a:solidFill>
                  <a:srgbClr val="FF0000"/>
                </a:solidFill>
              </a:rPr>
              <a:t>Define risk tolerance </a:t>
            </a:r>
            <a:r>
              <a:rPr lang="en-US" sz="1333" b="1" i="1" dirty="0">
                <a:solidFill>
                  <a:srgbClr val="FF0000"/>
                </a:solidFill>
              </a:rPr>
              <a:t>(current vs target risk posture)</a:t>
            </a:r>
          </a:p>
          <a:p>
            <a:pPr marL="228594" indent="-228594">
              <a:buFont typeface="Wingdings" panose="05000000000000000000" pitchFamily="2" charset="2"/>
              <a:buChar char="§"/>
            </a:pPr>
            <a:r>
              <a:rPr lang="en-US" sz="1333" b="1" dirty="0">
                <a:solidFill>
                  <a:srgbClr val="FF0000"/>
                </a:solidFill>
              </a:rPr>
              <a:t>Evaluate potential loss scenarios </a:t>
            </a:r>
            <a:r>
              <a:rPr lang="en-US" sz="1333" b="1" i="1" dirty="0">
                <a:solidFill>
                  <a:srgbClr val="FF0000"/>
                </a:solidFill>
              </a:rPr>
              <a:t>(operational, financial, reputational, etc.)</a:t>
            </a:r>
          </a:p>
          <a:p>
            <a:pPr marL="228594" indent="-228594">
              <a:buFont typeface="Wingdings" panose="05000000000000000000" pitchFamily="2" charset="2"/>
              <a:buChar char="§"/>
            </a:pPr>
            <a:r>
              <a:rPr lang="en-US" sz="1333" dirty="0">
                <a:solidFill>
                  <a:schemeClr val="tx1"/>
                </a:solidFill>
              </a:rPr>
              <a:t>Develop solutions to address specific business needs</a:t>
            </a:r>
          </a:p>
          <a:p>
            <a:pPr marL="228594" indent="-228594">
              <a:buFont typeface="Wingdings" panose="05000000000000000000" pitchFamily="2" charset="2"/>
              <a:buChar char="§"/>
            </a:pPr>
            <a:r>
              <a:rPr lang="en-US" sz="1333" dirty="0">
                <a:solidFill>
                  <a:schemeClr val="tx1"/>
                </a:solidFill>
              </a:rPr>
              <a:t>Compliance to regulatory and industry standard frameworks </a:t>
            </a:r>
            <a:r>
              <a:rPr lang="en-US" sz="1333" i="1" dirty="0">
                <a:solidFill>
                  <a:schemeClr val="tx1"/>
                </a:solidFill>
              </a:rPr>
              <a:t>(PCI, HIPAA, ISO, SOC)</a:t>
            </a:r>
          </a:p>
        </p:txBody>
      </p:sp>
      <p:sp>
        <p:nvSpPr>
          <p:cNvPr id="11" name="TextBox 10">
            <a:extLst>
              <a:ext uri="{FF2B5EF4-FFF2-40B4-BE49-F238E27FC236}">
                <a16:creationId xmlns:a16="http://schemas.microsoft.com/office/drawing/2014/main" id="{FFC10AD5-9C40-406D-A008-8EC73013862C}"/>
              </a:ext>
            </a:extLst>
          </p:cNvPr>
          <p:cNvSpPr txBox="1"/>
          <p:nvPr/>
        </p:nvSpPr>
        <p:spPr>
          <a:xfrm>
            <a:off x="3085915" y="1405531"/>
            <a:ext cx="2397967" cy="338554"/>
          </a:xfrm>
          <a:prstGeom prst="rect">
            <a:avLst/>
          </a:prstGeom>
          <a:noFill/>
        </p:spPr>
        <p:txBody>
          <a:bodyPr wrap="square" rtlCol="0">
            <a:spAutoFit/>
          </a:bodyPr>
          <a:lstStyle/>
          <a:p>
            <a:pPr algn="ctr"/>
            <a:r>
              <a:rPr lang="en-US" sz="1600" b="1" i="1" dirty="0">
                <a:solidFill>
                  <a:srgbClr val="FF0000"/>
                </a:solidFill>
              </a:rPr>
              <a:t>(T – C) + SD = CSP</a:t>
            </a:r>
          </a:p>
        </p:txBody>
      </p:sp>
      <p:grpSp>
        <p:nvGrpSpPr>
          <p:cNvPr id="13" name="Group 12"/>
          <p:cNvGrpSpPr/>
          <p:nvPr/>
        </p:nvGrpSpPr>
        <p:grpSpPr>
          <a:xfrm>
            <a:off x="383435" y="2012085"/>
            <a:ext cx="414528" cy="398272"/>
            <a:chOff x="-1528396" y="1313022"/>
            <a:chExt cx="310896" cy="298704"/>
          </a:xfrm>
          <a:solidFill>
            <a:srgbClr val="333A3E"/>
          </a:solidFill>
        </p:grpSpPr>
        <p:sp>
          <p:nvSpPr>
            <p:cNvPr id="3" name="Oval 2"/>
            <p:cNvSpPr/>
            <p:nvPr/>
          </p:nvSpPr>
          <p:spPr>
            <a:xfrm>
              <a:off x="-1528396" y="1313022"/>
              <a:ext cx="310896" cy="298704"/>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p:cNvSpPr txBox="1"/>
            <p:nvPr/>
          </p:nvSpPr>
          <p:spPr>
            <a:xfrm>
              <a:off x="-1458292" y="1355869"/>
              <a:ext cx="170688" cy="213010"/>
            </a:xfrm>
            <a:prstGeom prst="rect">
              <a:avLst/>
            </a:prstGeom>
            <a:grpFill/>
          </p:spPr>
          <p:txBody>
            <a:bodyPr wrap="square" rtlCol="0" anchor="ctr">
              <a:noAutofit/>
            </a:bodyPr>
            <a:lstStyle/>
            <a:p>
              <a:pPr algn="ctr">
                <a:buClr>
                  <a:schemeClr val="tx2"/>
                </a:buClr>
              </a:pPr>
              <a:r>
                <a:rPr lang="en-US" sz="1600" b="1">
                  <a:solidFill>
                    <a:schemeClr val="bg1"/>
                  </a:solidFill>
                </a:rPr>
                <a:t>1</a:t>
              </a:r>
              <a:endParaRPr lang="en-US" sz="2667" b="1">
                <a:solidFill>
                  <a:schemeClr val="bg1"/>
                </a:solidFill>
              </a:endParaRPr>
            </a:p>
          </p:txBody>
        </p:sp>
      </p:grpSp>
      <p:grpSp>
        <p:nvGrpSpPr>
          <p:cNvPr id="14" name="Group 13"/>
          <p:cNvGrpSpPr/>
          <p:nvPr/>
        </p:nvGrpSpPr>
        <p:grpSpPr>
          <a:xfrm>
            <a:off x="373928" y="3186185"/>
            <a:ext cx="414528" cy="398272"/>
            <a:chOff x="-1528396" y="1313022"/>
            <a:chExt cx="310896" cy="298704"/>
          </a:xfrm>
          <a:solidFill>
            <a:srgbClr val="333A3E"/>
          </a:solidFill>
        </p:grpSpPr>
        <p:sp>
          <p:nvSpPr>
            <p:cNvPr id="15" name="Oval 14"/>
            <p:cNvSpPr/>
            <p:nvPr/>
          </p:nvSpPr>
          <p:spPr>
            <a:xfrm>
              <a:off x="-1528396" y="1313022"/>
              <a:ext cx="310896" cy="298704"/>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458292" y="1355869"/>
              <a:ext cx="170688" cy="213010"/>
            </a:xfrm>
            <a:prstGeom prst="rect">
              <a:avLst/>
            </a:prstGeom>
            <a:grpFill/>
          </p:spPr>
          <p:txBody>
            <a:bodyPr wrap="square" rtlCol="0" anchor="ctr">
              <a:noAutofit/>
            </a:bodyPr>
            <a:lstStyle/>
            <a:p>
              <a:pPr algn="ctr">
                <a:buClr>
                  <a:schemeClr val="tx2"/>
                </a:buClr>
              </a:pPr>
              <a:r>
                <a:rPr lang="en-US" sz="1600" b="1" dirty="0">
                  <a:solidFill>
                    <a:schemeClr val="bg1"/>
                  </a:solidFill>
                </a:rPr>
                <a:t>2</a:t>
              </a:r>
              <a:endParaRPr lang="en-US" sz="2667" b="1" dirty="0">
                <a:solidFill>
                  <a:schemeClr val="bg1"/>
                </a:solidFill>
              </a:endParaRPr>
            </a:p>
          </p:txBody>
        </p:sp>
      </p:grpSp>
      <p:grpSp>
        <p:nvGrpSpPr>
          <p:cNvPr id="17" name="Group 16"/>
          <p:cNvGrpSpPr/>
          <p:nvPr/>
        </p:nvGrpSpPr>
        <p:grpSpPr>
          <a:xfrm>
            <a:off x="383435" y="4857707"/>
            <a:ext cx="414528" cy="398272"/>
            <a:chOff x="-1528396" y="1313022"/>
            <a:chExt cx="310896" cy="298704"/>
          </a:xfrm>
          <a:solidFill>
            <a:srgbClr val="333A3E"/>
          </a:solidFill>
        </p:grpSpPr>
        <p:sp>
          <p:nvSpPr>
            <p:cNvPr id="18" name="Oval 17"/>
            <p:cNvSpPr/>
            <p:nvPr/>
          </p:nvSpPr>
          <p:spPr>
            <a:xfrm>
              <a:off x="-1528396" y="1313022"/>
              <a:ext cx="310896" cy="298704"/>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Box 18"/>
            <p:cNvSpPr txBox="1"/>
            <p:nvPr/>
          </p:nvSpPr>
          <p:spPr>
            <a:xfrm>
              <a:off x="-1458292" y="1355869"/>
              <a:ext cx="170688" cy="213010"/>
            </a:xfrm>
            <a:prstGeom prst="rect">
              <a:avLst/>
            </a:prstGeom>
            <a:grpFill/>
          </p:spPr>
          <p:txBody>
            <a:bodyPr wrap="square" rtlCol="0" anchor="ctr">
              <a:noAutofit/>
            </a:bodyPr>
            <a:lstStyle/>
            <a:p>
              <a:pPr algn="ctr">
                <a:buClr>
                  <a:schemeClr val="tx2"/>
                </a:buClr>
              </a:pPr>
              <a:r>
                <a:rPr lang="en-US" sz="1600" b="1">
                  <a:solidFill>
                    <a:schemeClr val="bg1"/>
                  </a:solidFill>
                </a:rPr>
                <a:t>3</a:t>
              </a:r>
              <a:endParaRPr lang="en-US" sz="2667" b="1">
                <a:solidFill>
                  <a:schemeClr val="bg1"/>
                </a:solidFill>
              </a:endParaRPr>
            </a:p>
          </p:txBody>
        </p:sp>
      </p:grpSp>
      <p:sp>
        <p:nvSpPr>
          <p:cNvPr id="20" name="Rectangle: Rounded Corners 12">
            <a:extLst>
              <a:ext uri="{FF2B5EF4-FFF2-40B4-BE49-F238E27FC236}">
                <a16:creationId xmlns:a16="http://schemas.microsoft.com/office/drawing/2014/main" id="{E0E4D0CB-65B2-48C9-9B59-B9B64F76CB52}"/>
              </a:ext>
            </a:extLst>
          </p:cNvPr>
          <p:cNvSpPr/>
          <p:nvPr/>
        </p:nvSpPr>
        <p:spPr>
          <a:xfrm>
            <a:off x="9912772" y="4574718"/>
            <a:ext cx="1095421" cy="385975"/>
          </a:xfrm>
          <a:prstGeom prst="roundRect">
            <a:avLst/>
          </a:prstGeom>
          <a:solidFill>
            <a:schemeClr val="bg2">
              <a:lumMod val="25000"/>
            </a:schemeClr>
          </a:solidFill>
          <a:ln w="28575"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t>Project 1</a:t>
            </a:r>
          </a:p>
        </p:txBody>
      </p:sp>
      <p:sp>
        <p:nvSpPr>
          <p:cNvPr id="22" name="Rectangle: Rounded Corners 12">
            <a:extLst>
              <a:ext uri="{FF2B5EF4-FFF2-40B4-BE49-F238E27FC236}">
                <a16:creationId xmlns:a16="http://schemas.microsoft.com/office/drawing/2014/main" id="{E0E4D0CB-65B2-48C9-9B59-B9B64F76CB52}"/>
              </a:ext>
            </a:extLst>
          </p:cNvPr>
          <p:cNvSpPr/>
          <p:nvPr/>
        </p:nvSpPr>
        <p:spPr>
          <a:xfrm>
            <a:off x="10230132" y="4885700"/>
            <a:ext cx="1095421" cy="385975"/>
          </a:xfrm>
          <a:prstGeom prst="roundRect">
            <a:avLst/>
          </a:prstGeom>
          <a:solidFill>
            <a:schemeClr val="bg2">
              <a:lumMod val="25000"/>
            </a:schemeClr>
          </a:solidFill>
          <a:ln w="28575"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t>Project 2</a:t>
            </a:r>
          </a:p>
        </p:txBody>
      </p:sp>
      <p:sp>
        <p:nvSpPr>
          <p:cNvPr id="23" name="Rectangle: Rounded Corners 12">
            <a:extLst>
              <a:ext uri="{FF2B5EF4-FFF2-40B4-BE49-F238E27FC236}">
                <a16:creationId xmlns:a16="http://schemas.microsoft.com/office/drawing/2014/main" id="{E0E4D0CB-65B2-48C9-9B59-B9B64F76CB52}"/>
              </a:ext>
            </a:extLst>
          </p:cNvPr>
          <p:cNvSpPr/>
          <p:nvPr/>
        </p:nvSpPr>
        <p:spPr>
          <a:xfrm>
            <a:off x="10586436" y="5196683"/>
            <a:ext cx="1095421" cy="385975"/>
          </a:xfrm>
          <a:prstGeom prst="roundRect">
            <a:avLst/>
          </a:prstGeom>
          <a:solidFill>
            <a:schemeClr val="bg2">
              <a:lumMod val="25000"/>
            </a:schemeClr>
          </a:solidFill>
          <a:ln w="28575"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t>Project 3</a:t>
            </a:r>
          </a:p>
        </p:txBody>
      </p:sp>
      <p:sp>
        <p:nvSpPr>
          <p:cNvPr id="24" name="Right Arrow 23"/>
          <p:cNvSpPr/>
          <p:nvPr/>
        </p:nvSpPr>
        <p:spPr>
          <a:xfrm rot="5400000">
            <a:off x="10567981" y="3958314"/>
            <a:ext cx="419723" cy="604608"/>
          </a:xfrm>
          <a:prstGeom prst="rightArrow">
            <a:avLst/>
          </a:prstGeom>
          <a:solidFill>
            <a:srgbClr val="2354E8"/>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4856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8E08-EA06-4171-8715-248F864F52CA}"/>
              </a:ext>
            </a:extLst>
          </p:cNvPr>
          <p:cNvSpPr>
            <a:spLocks noGrp="1"/>
          </p:cNvSpPr>
          <p:nvPr>
            <p:ph type="title"/>
          </p:nvPr>
        </p:nvSpPr>
        <p:spPr>
          <a:xfrm>
            <a:off x="581193" y="1914144"/>
            <a:ext cx="11458407" cy="2627273"/>
          </a:xfrm>
        </p:spPr>
        <p:txBody>
          <a:bodyPr anchor="t">
            <a:normAutofit/>
          </a:bodyPr>
          <a:lstStyle/>
          <a:p>
            <a:r>
              <a:rPr lang="en-US" sz="3600" b="1" i="1" dirty="0"/>
              <a:t>Modified csf</a:t>
            </a:r>
            <a:endParaRPr lang="en-US" dirty="0"/>
          </a:p>
        </p:txBody>
      </p:sp>
    </p:spTree>
    <p:extLst>
      <p:ext uri="{BB962C8B-B14F-4D97-AF65-F5344CB8AC3E}">
        <p14:creationId xmlns:p14="http://schemas.microsoft.com/office/powerpoint/2010/main" val="200315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440A-9AC3-4E39-B610-CEE5E86EDE49}"/>
              </a:ext>
            </a:extLst>
          </p:cNvPr>
          <p:cNvSpPr>
            <a:spLocks noGrp="1"/>
          </p:cNvSpPr>
          <p:nvPr>
            <p:ph type="title"/>
          </p:nvPr>
        </p:nvSpPr>
        <p:spPr>
          <a:xfrm>
            <a:off x="767857" y="933451"/>
            <a:ext cx="3031852" cy="476249"/>
          </a:xfrm>
        </p:spPr>
        <p:txBody>
          <a:bodyPr anchor="b">
            <a:normAutofit/>
          </a:bodyPr>
          <a:lstStyle/>
          <a:p>
            <a:r>
              <a:rPr lang="en-US" dirty="0"/>
              <a:t>Modified CSF</a:t>
            </a:r>
          </a:p>
        </p:txBody>
      </p:sp>
      <p:sp>
        <p:nvSpPr>
          <p:cNvPr id="8" name="Text Placeholder 3">
            <a:extLst>
              <a:ext uri="{FF2B5EF4-FFF2-40B4-BE49-F238E27FC236}">
                <a16:creationId xmlns:a16="http://schemas.microsoft.com/office/drawing/2014/main" id="{9767FA61-AB37-4FB0-960C-7BABB31ED866}"/>
              </a:ext>
            </a:extLst>
          </p:cNvPr>
          <p:cNvSpPr>
            <a:spLocks noGrp="1"/>
          </p:cNvSpPr>
          <p:nvPr>
            <p:ph type="body" sz="half" idx="2"/>
          </p:nvPr>
        </p:nvSpPr>
        <p:spPr>
          <a:xfrm>
            <a:off x="767857" y="1691640"/>
            <a:ext cx="3031852" cy="4457700"/>
          </a:xfrm>
        </p:spPr>
        <p:txBody>
          <a:bodyPr>
            <a:normAutofit lnSpcReduction="10000"/>
          </a:bodyPr>
          <a:lstStyle/>
          <a:p>
            <a:pPr>
              <a:spcBef>
                <a:spcPts val="0"/>
              </a:spcBef>
              <a:spcAft>
                <a:spcPts val="1800"/>
              </a:spcAft>
            </a:pPr>
            <a:r>
              <a:rPr lang="en-US" sz="1600" b="1" i="1" dirty="0">
                <a:solidFill>
                  <a:schemeClr val="bg1"/>
                </a:solidFill>
              </a:rPr>
              <a:t>A structure to organize cyber security activities</a:t>
            </a:r>
          </a:p>
          <a:p>
            <a:pPr>
              <a:spcBef>
                <a:spcPts val="0"/>
              </a:spcBef>
              <a:spcAft>
                <a:spcPts val="1800"/>
              </a:spcAft>
            </a:pPr>
            <a:r>
              <a:rPr lang="en-US" b="1" i="1" dirty="0">
                <a:solidFill>
                  <a:schemeClr val="bg1"/>
                </a:solidFill>
              </a:rPr>
              <a:t>CSF w</a:t>
            </a:r>
            <a:r>
              <a:rPr lang="en-US" sz="1600" b="1" i="1" dirty="0">
                <a:solidFill>
                  <a:schemeClr val="bg1"/>
                </a:solidFill>
              </a:rPr>
              <a:t>idely adopted as leading standard</a:t>
            </a:r>
          </a:p>
          <a:p>
            <a:pPr>
              <a:spcBef>
                <a:spcPts val="0"/>
              </a:spcBef>
            </a:pPr>
            <a:r>
              <a:rPr lang="en-US" b="1" i="1" dirty="0">
                <a:solidFill>
                  <a:schemeClr val="bg1"/>
                </a:solidFill>
              </a:rPr>
              <a:t>Modified to include</a:t>
            </a:r>
          </a:p>
          <a:p>
            <a:pPr marL="457200" indent="-285750">
              <a:spcBef>
                <a:spcPts val="0"/>
              </a:spcBef>
              <a:buFont typeface="Wingdings" panose="05000000000000000000" pitchFamily="2" charset="2"/>
              <a:buChar char="§"/>
            </a:pPr>
            <a:r>
              <a:rPr lang="en-US" sz="1600" b="1" i="1" dirty="0">
                <a:solidFill>
                  <a:schemeClr val="bg1"/>
                </a:solidFill>
              </a:rPr>
              <a:t>Interview based scoring system for rapid assessments</a:t>
            </a:r>
          </a:p>
          <a:p>
            <a:pPr marL="457200" indent="-285750">
              <a:spcBef>
                <a:spcPts val="0"/>
              </a:spcBef>
              <a:buFont typeface="Wingdings" panose="05000000000000000000" pitchFamily="2" charset="2"/>
              <a:buChar char="§"/>
            </a:pPr>
            <a:r>
              <a:rPr lang="en-US" sz="1600" b="1" i="1" dirty="0">
                <a:solidFill>
                  <a:schemeClr val="bg1"/>
                </a:solidFill>
              </a:rPr>
              <a:t>Weights by subcategories to define what’s important to your organization</a:t>
            </a:r>
          </a:p>
          <a:p>
            <a:pPr marL="457200" indent="-285750">
              <a:spcBef>
                <a:spcPts val="0"/>
              </a:spcBef>
              <a:buFont typeface="Wingdings" panose="05000000000000000000" pitchFamily="2" charset="2"/>
              <a:buChar char="§"/>
            </a:pPr>
            <a:r>
              <a:rPr lang="en-US" b="1" i="1" dirty="0">
                <a:solidFill>
                  <a:schemeClr val="bg1"/>
                </a:solidFill>
              </a:rPr>
              <a:t>Targets by subcategory to better identify gaps and build projects</a:t>
            </a:r>
          </a:p>
          <a:p>
            <a:pPr marL="457200" indent="-285750">
              <a:spcBef>
                <a:spcPts val="0"/>
              </a:spcBef>
              <a:buFont typeface="Wingdings" panose="05000000000000000000" pitchFamily="2" charset="2"/>
              <a:buChar char="§"/>
            </a:pPr>
            <a:endParaRPr lang="en-US" sz="1600" b="1" i="1" dirty="0">
              <a:solidFill>
                <a:schemeClr val="bg1"/>
              </a:solidFill>
            </a:endParaRPr>
          </a:p>
        </p:txBody>
      </p:sp>
      <p:graphicFrame>
        <p:nvGraphicFramePr>
          <p:cNvPr id="3" name="Diagram 2">
            <a:extLst>
              <a:ext uri="{FF2B5EF4-FFF2-40B4-BE49-F238E27FC236}">
                <a16:creationId xmlns:a16="http://schemas.microsoft.com/office/drawing/2014/main" id="{8D2CD6DD-560D-4FA9-B8E5-8C35450E2393}"/>
              </a:ext>
            </a:extLst>
          </p:cNvPr>
          <p:cNvGraphicFramePr/>
          <p:nvPr>
            <p:extLst>
              <p:ext uri="{D42A27DB-BD31-4B8C-83A1-F6EECF244321}">
                <p14:modId xmlns:p14="http://schemas.microsoft.com/office/powerpoint/2010/main" val="918011583"/>
              </p:ext>
            </p:extLst>
          </p:nvPr>
        </p:nvGraphicFramePr>
        <p:xfrm>
          <a:off x="4900928" y="1179829"/>
          <a:ext cx="6650991" cy="4658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241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CE3E56-6AAF-4033-A6F8-766AEA0031A1}"/>
              </a:ext>
            </a:extLst>
          </p:cNvPr>
          <p:cNvPicPr>
            <a:picLocks noChangeAspect="1"/>
          </p:cNvPicPr>
          <p:nvPr/>
        </p:nvPicPr>
        <p:blipFill>
          <a:blip r:embed="rId3"/>
          <a:stretch>
            <a:fillRect/>
          </a:stretch>
        </p:blipFill>
        <p:spPr>
          <a:xfrm>
            <a:off x="838200" y="622265"/>
            <a:ext cx="10655617" cy="5613470"/>
          </a:xfrm>
          <a:prstGeom prst="rect">
            <a:avLst/>
          </a:prstGeom>
        </p:spPr>
      </p:pic>
      <p:sp>
        <p:nvSpPr>
          <p:cNvPr id="4" name="Rectangle: Diagonal Corners Rounded 3">
            <a:extLst>
              <a:ext uri="{FF2B5EF4-FFF2-40B4-BE49-F238E27FC236}">
                <a16:creationId xmlns:a16="http://schemas.microsoft.com/office/drawing/2014/main" id="{CECCCFDC-2E14-4873-B578-0059854670AB}"/>
              </a:ext>
            </a:extLst>
          </p:cNvPr>
          <p:cNvSpPr/>
          <p:nvPr/>
        </p:nvSpPr>
        <p:spPr>
          <a:xfrm>
            <a:off x="3924300" y="396240"/>
            <a:ext cx="3627120" cy="807720"/>
          </a:xfrm>
          <a:prstGeom prst="round2Diag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5 FUNCTIONS</a:t>
            </a:r>
          </a:p>
          <a:p>
            <a:pPr algn="ctr"/>
            <a:r>
              <a:rPr lang="en-US" sz="1400" b="1" i="1" dirty="0">
                <a:solidFill>
                  <a:schemeClr val="tx1"/>
                </a:solidFill>
              </a:rPr>
              <a:t>(Identify, Protect, Detect, Respond, Recover)</a:t>
            </a:r>
          </a:p>
        </p:txBody>
      </p:sp>
      <p:sp>
        <p:nvSpPr>
          <p:cNvPr id="7" name="Rectangle: Diagonal Corners Rounded 6">
            <a:extLst>
              <a:ext uri="{FF2B5EF4-FFF2-40B4-BE49-F238E27FC236}">
                <a16:creationId xmlns:a16="http://schemas.microsoft.com/office/drawing/2014/main" id="{23B984C8-0442-4C12-A017-3EC3F3A5B585}"/>
              </a:ext>
            </a:extLst>
          </p:cNvPr>
          <p:cNvSpPr/>
          <p:nvPr/>
        </p:nvSpPr>
        <p:spPr>
          <a:xfrm>
            <a:off x="636270" y="3002227"/>
            <a:ext cx="1851660" cy="640133"/>
          </a:xfrm>
          <a:prstGeom prst="round2Diag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23 CATEGORIES</a:t>
            </a:r>
          </a:p>
        </p:txBody>
      </p:sp>
      <p:sp>
        <p:nvSpPr>
          <p:cNvPr id="8" name="Rectangle: Diagonal Corners Rounded 7">
            <a:extLst>
              <a:ext uri="{FF2B5EF4-FFF2-40B4-BE49-F238E27FC236}">
                <a16:creationId xmlns:a16="http://schemas.microsoft.com/office/drawing/2014/main" id="{5703BC35-9039-40B6-B5BD-112AC7B88BA0}"/>
              </a:ext>
            </a:extLst>
          </p:cNvPr>
          <p:cNvSpPr/>
          <p:nvPr/>
        </p:nvSpPr>
        <p:spPr>
          <a:xfrm>
            <a:off x="4625340" y="4836151"/>
            <a:ext cx="2583180" cy="640133"/>
          </a:xfrm>
          <a:prstGeom prst="round2Diag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108 SUBCATEGORIES</a:t>
            </a:r>
          </a:p>
        </p:txBody>
      </p:sp>
      <p:sp>
        <p:nvSpPr>
          <p:cNvPr id="10" name="Rectangle: Diagonal Corners Rounded 9">
            <a:extLst>
              <a:ext uri="{FF2B5EF4-FFF2-40B4-BE49-F238E27FC236}">
                <a16:creationId xmlns:a16="http://schemas.microsoft.com/office/drawing/2014/main" id="{50220812-6A1B-4B54-93B7-5710B537EC27}"/>
              </a:ext>
            </a:extLst>
          </p:cNvPr>
          <p:cNvSpPr/>
          <p:nvPr/>
        </p:nvSpPr>
        <p:spPr>
          <a:xfrm>
            <a:off x="10077450" y="2712719"/>
            <a:ext cx="1851660" cy="2095501"/>
          </a:xfrm>
          <a:prstGeom prst="round2Diag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6 CONTROL FRAMEWORK REFERENCES</a:t>
            </a:r>
          </a:p>
          <a:p>
            <a:pPr algn="ctr"/>
            <a:r>
              <a:rPr lang="en-US" sz="1400" b="1" i="1" dirty="0">
                <a:solidFill>
                  <a:schemeClr val="tx1"/>
                </a:solidFill>
              </a:rPr>
              <a:t>(NIST 800-53, CIS CONTROLS, ISO 27001)</a:t>
            </a:r>
          </a:p>
        </p:txBody>
      </p:sp>
    </p:spTree>
    <p:extLst>
      <p:ext uri="{BB962C8B-B14F-4D97-AF65-F5344CB8AC3E}">
        <p14:creationId xmlns:p14="http://schemas.microsoft.com/office/powerpoint/2010/main" val="3838599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E8FA18-67ED-43E7-9DB7-370FB3D744E3}"/>
              </a:ext>
            </a:extLst>
          </p:cNvPr>
          <p:cNvPicPr>
            <a:picLocks noChangeAspect="1"/>
          </p:cNvPicPr>
          <p:nvPr/>
        </p:nvPicPr>
        <p:blipFill>
          <a:blip r:embed="rId2"/>
          <a:stretch>
            <a:fillRect/>
          </a:stretch>
        </p:blipFill>
        <p:spPr>
          <a:xfrm>
            <a:off x="4341913" y="2089904"/>
            <a:ext cx="4268270" cy="4222304"/>
          </a:xfrm>
          <a:prstGeom prst="rect">
            <a:avLst/>
          </a:prstGeom>
        </p:spPr>
      </p:pic>
      <p:sp>
        <p:nvSpPr>
          <p:cNvPr id="2" name="Title 1">
            <a:extLst>
              <a:ext uri="{FF2B5EF4-FFF2-40B4-BE49-F238E27FC236}">
                <a16:creationId xmlns:a16="http://schemas.microsoft.com/office/drawing/2014/main" id="{CEB4D942-49F3-4054-A242-D8378D28CE03}"/>
              </a:ext>
            </a:extLst>
          </p:cNvPr>
          <p:cNvSpPr>
            <a:spLocks noGrp="1"/>
          </p:cNvSpPr>
          <p:nvPr>
            <p:ph type="title"/>
          </p:nvPr>
        </p:nvSpPr>
        <p:spPr>
          <a:xfrm>
            <a:off x="581192" y="702156"/>
            <a:ext cx="4613378" cy="906511"/>
          </a:xfrm>
        </p:spPr>
        <p:txBody>
          <a:bodyPr/>
          <a:lstStyle/>
          <a:p>
            <a:r>
              <a:rPr lang="en-US" dirty="0"/>
              <a:t>Defining risk posture</a:t>
            </a:r>
          </a:p>
        </p:txBody>
      </p:sp>
      <p:pic>
        <p:nvPicPr>
          <p:cNvPr id="5" name="Picture 4">
            <a:extLst>
              <a:ext uri="{FF2B5EF4-FFF2-40B4-BE49-F238E27FC236}">
                <a16:creationId xmlns:a16="http://schemas.microsoft.com/office/drawing/2014/main" id="{F8E28685-C27C-4A2C-874A-CDD379BBD90E}"/>
              </a:ext>
            </a:extLst>
          </p:cNvPr>
          <p:cNvPicPr>
            <a:picLocks noChangeAspect="1"/>
          </p:cNvPicPr>
          <p:nvPr/>
        </p:nvPicPr>
        <p:blipFill>
          <a:blip r:embed="rId3"/>
          <a:stretch>
            <a:fillRect/>
          </a:stretch>
        </p:blipFill>
        <p:spPr>
          <a:xfrm>
            <a:off x="1794264" y="4824988"/>
            <a:ext cx="2547649" cy="1677720"/>
          </a:xfrm>
          <a:prstGeom prst="rect">
            <a:avLst/>
          </a:prstGeom>
        </p:spPr>
      </p:pic>
      <p:pic>
        <p:nvPicPr>
          <p:cNvPr id="6" name="Picture 5">
            <a:extLst>
              <a:ext uri="{FF2B5EF4-FFF2-40B4-BE49-F238E27FC236}">
                <a16:creationId xmlns:a16="http://schemas.microsoft.com/office/drawing/2014/main" id="{C0F8F38A-3795-4957-81E6-69A82AE3CBCF}"/>
              </a:ext>
            </a:extLst>
          </p:cNvPr>
          <p:cNvPicPr>
            <a:picLocks noChangeAspect="1"/>
          </p:cNvPicPr>
          <p:nvPr/>
        </p:nvPicPr>
        <p:blipFill>
          <a:blip r:embed="rId4"/>
          <a:stretch>
            <a:fillRect/>
          </a:stretch>
        </p:blipFill>
        <p:spPr>
          <a:xfrm>
            <a:off x="5407567" y="670284"/>
            <a:ext cx="3283996" cy="1324192"/>
          </a:xfrm>
          <a:prstGeom prst="rect">
            <a:avLst/>
          </a:prstGeom>
        </p:spPr>
      </p:pic>
      <p:pic>
        <p:nvPicPr>
          <p:cNvPr id="8" name="Picture 7">
            <a:extLst>
              <a:ext uri="{FF2B5EF4-FFF2-40B4-BE49-F238E27FC236}">
                <a16:creationId xmlns:a16="http://schemas.microsoft.com/office/drawing/2014/main" id="{07538631-AA60-498E-A228-EFE3BB5563C5}"/>
              </a:ext>
            </a:extLst>
          </p:cNvPr>
          <p:cNvPicPr>
            <a:picLocks noChangeAspect="1"/>
          </p:cNvPicPr>
          <p:nvPr/>
        </p:nvPicPr>
        <p:blipFill>
          <a:blip r:embed="rId5"/>
          <a:stretch>
            <a:fillRect/>
          </a:stretch>
        </p:blipFill>
        <p:spPr>
          <a:xfrm>
            <a:off x="8844242" y="4478124"/>
            <a:ext cx="3142096" cy="2024584"/>
          </a:xfrm>
          <a:prstGeom prst="rect">
            <a:avLst/>
          </a:prstGeom>
        </p:spPr>
      </p:pic>
      <p:pic>
        <p:nvPicPr>
          <p:cNvPr id="10" name="Picture 9">
            <a:extLst>
              <a:ext uri="{FF2B5EF4-FFF2-40B4-BE49-F238E27FC236}">
                <a16:creationId xmlns:a16="http://schemas.microsoft.com/office/drawing/2014/main" id="{0C9D2BAD-ACB7-4619-829B-AE587A90C69B}"/>
              </a:ext>
            </a:extLst>
          </p:cNvPr>
          <p:cNvPicPr>
            <a:picLocks noChangeAspect="1"/>
          </p:cNvPicPr>
          <p:nvPr/>
        </p:nvPicPr>
        <p:blipFill>
          <a:blip r:embed="rId6"/>
          <a:stretch>
            <a:fillRect/>
          </a:stretch>
        </p:blipFill>
        <p:spPr>
          <a:xfrm>
            <a:off x="8844242" y="2135141"/>
            <a:ext cx="2265718" cy="1403334"/>
          </a:xfrm>
          <a:prstGeom prst="rect">
            <a:avLst/>
          </a:prstGeom>
        </p:spPr>
      </p:pic>
      <p:pic>
        <p:nvPicPr>
          <p:cNvPr id="11" name="Picture 10">
            <a:extLst>
              <a:ext uri="{FF2B5EF4-FFF2-40B4-BE49-F238E27FC236}">
                <a16:creationId xmlns:a16="http://schemas.microsoft.com/office/drawing/2014/main" id="{CC7691B3-E628-4678-A91B-9A829562FF8A}"/>
              </a:ext>
            </a:extLst>
          </p:cNvPr>
          <p:cNvPicPr>
            <a:picLocks noChangeAspect="1"/>
          </p:cNvPicPr>
          <p:nvPr/>
        </p:nvPicPr>
        <p:blipFill>
          <a:blip r:embed="rId7"/>
          <a:stretch>
            <a:fillRect/>
          </a:stretch>
        </p:blipFill>
        <p:spPr>
          <a:xfrm>
            <a:off x="382010" y="2524100"/>
            <a:ext cx="3725844" cy="1676956"/>
          </a:xfrm>
          <a:prstGeom prst="rect">
            <a:avLst/>
          </a:prstGeom>
        </p:spPr>
      </p:pic>
    </p:spTree>
    <p:extLst>
      <p:ext uri="{BB962C8B-B14F-4D97-AF65-F5344CB8AC3E}">
        <p14:creationId xmlns:p14="http://schemas.microsoft.com/office/powerpoint/2010/main" val="381041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6575F-0FAE-45EF-900C-5D777DCC027A}"/>
              </a:ext>
            </a:extLst>
          </p:cNvPr>
          <p:cNvPicPr>
            <a:picLocks noChangeAspect="1"/>
          </p:cNvPicPr>
          <p:nvPr/>
        </p:nvPicPr>
        <p:blipFill>
          <a:blip r:embed="rId3"/>
          <a:stretch>
            <a:fillRect/>
          </a:stretch>
        </p:blipFill>
        <p:spPr>
          <a:xfrm>
            <a:off x="5132257" y="1081933"/>
            <a:ext cx="6616723" cy="5099456"/>
          </a:xfrm>
          <a:prstGeom prst="rect">
            <a:avLst/>
          </a:prstGeom>
        </p:spPr>
      </p:pic>
      <p:sp>
        <p:nvSpPr>
          <p:cNvPr id="9" name="Footer Placeholder 2">
            <a:extLst>
              <a:ext uri="{FF2B5EF4-FFF2-40B4-BE49-F238E27FC236}">
                <a16:creationId xmlns:a16="http://schemas.microsoft.com/office/drawing/2014/main" id="{AF9A6E2B-D3D1-494D-9D2C-489AD4700D37}"/>
              </a:ext>
            </a:extLst>
          </p:cNvPr>
          <p:cNvSpPr>
            <a:spLocks noGrp="1"/>
          </p:cNvSpPr>
          <p:nvPr>
            <p:ph type="ftr" sz="quarter" idx="3"/>
          </p:nvPr>
        </p:nvSpPr>
        <p:spPr>
          <a:xfrm>
            <a:off x="3570649" y="5270973"/>
            <a:ext cx="2002699" cy="220662"/>
          </a:xfrm>
          <a:prstGeom prst="rect">
            <a:avLst/>
          </a:prstGeom>
        </p:spPr>
        <p:txBody>
          <a:bodyPr/>
          <a:lstStyle>
            <a:defPPr>
              <a:defRPr lang="en-US"/>
            </a:defPPr>
            <a:lvl1pPr marL="0" algn="ctr" defTabSz="779163" rtl="0" eaLnBrk="1" latinLnBrk="0" hangingPunct="1">
              <a:defRPr sz="800" i="0" kern="1200">
                <a:solidFill>
                  <a:schemeClr val="bg1">
                    <a:lumMod val="50000"/>
                  </a:schemeClr>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en-US"/>
              <a:t>CLASSIFICATION // PUBLIC</a:t>
            </a:r>
            <a:endParaRPr lang="en-US" dirty="0"/>
          </a:p>
        </p:txBody>
      </p:sp>
      <p:pic>
        <p:nvPicPr>
          <p:cNvPr id="6" name="Picture 5"/>
          <p:cNvPicPr>
            <a:picLocks noChangeAspect="1"/>
          </p:cNvPicPr>
          <p:nvPr/>
        </p:nvPicPr>
        <p:blipFill>
          <a:blip r:embed="rId4"/>
          <a:stretch>
            <a:fillRect/>
          </a:stretch>
        </p:blipFill>
        <p:spPr>
          <a:xfrm>
            <a:off x="809380" y="3516170"/>
            <a:ext cx="8253533" cy="2085103"/>
          </a:xfrm>
          <a:prstGeom prst="rect">
            <a:avLst/>
          </a:prstGeom>
        </p:spPr>
      </p:pic>
      <p:sp>
        <p:nvSpPr>
          <p:cNvPr id="11" name="Rectangle 10"/>
          <p:cNvSpPr/>
          <p:nvPr/>
        </p:nvSpPr>
        <p:spPr>
          <a:xfrm>
            <a:off x="1969478" y="4706152"/>
            <a:ext cx="6099941" cy="312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ircular Arrow 11"/>
          <p:cNvSpPr/>
          <p:nvPr/>
        </p:nvSpPr>
        <p:spPr>
          <a:xfrm rot="279041" flipH="1">
            <a:off x="3707781" y="2040060"/>
            <a:ext cx="2456731" cy="2480899"/>
          </a:xfrm>
          <a:prstGeom prst="circularArrow">
            <a:avLst>
              <a:gd name="adj1" fmla="val 12500"/>
              <a:gd name="adj2" fmla="val 1048691"/>
              <a:gd name="adj3" fmla="val 20457681"/>
              <a:gd name="adj4" fmla="val 16103651"/>
              <a:gd name="adj5" fmla="val 12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3" name="Rectangle 12"/>
          <p:cNvSpPr/>
          <p:nvPr/>
        </p:nvSpPr>
        <p:spPr>
          <a:xfrm>
            <a:off x="8083079" y="3516169"/>
            <a:ext cx="966175" cy="20851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10217313" y="1864360"/>
            <a:ext cx="1449753" cy="668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1302818" y="895057"/>
            <a:ext cx="2949575" cy="1217717"/>
          </a:xfrm>
          <a:prstGeom prst="rect">
            <a:avLst/>
          </a:prstGeom>
          <a:noFill/>
        </p:spPr>
        <p:txBody>
          <a:bodyPr wrap="square" rtlCol="0">
            <a:noAutofit/>
          </a:bodyPr>
          <a:lstStyle/>
          <a:p>
            <a:pPr>
              <a:buClr>
                <a:schemeClr val="tx2"/>
              </a:buClr>
            </a:pPr>
            <a:r>
              <a:rPr lang="en-US" sz="2667" b="1" dirty="0">
                <a:solidFill>
                  <a:srgbClr val="404040"/>
                </a:solidFill>
                <a:latin typeface="+mj-lt"/>
              </a:rPr>
              <a:t>look at the subcategories for specific gaps to address through projects</a:t>
            </a:r>
          </a:p>
        </p:txBody>
      </p:sp>
      <p:sp>
        <p:nvSpPr>
          <p:cNvPr id="16" name="TextBox 15"/>
          <p:cNvSpPr txBox="1"/>
          <p:nvPr/>
        </p:nvSpPr>
        <p:spPr>
          <a:xfrm>
            <a:off x="1758573" y="5101370"/>
            <a:ext cx="6004585" cy="367175"/>
          </a:xfrm>
          <a:prstGeom prst="rect">
            <a:avLst/>
          </a:prstGeom>
          <a:solidFill>
            <a:srgbClr val="0070C0"/>
          </a:solidFill>
        </p:spPr>
        <p:txBody>
          <a:bodyPr wrap="square" rtlCol="0">
            <a:noAutofit/>
          </a:bodyPr>
          <a:lstStyle/>
          <a:p>
            <a:pPr>
              <a:buClr>
                <a:schemeClr val="tx2"/>
              </a:buClr>
            </a:pPr>
            <a:r>
              <a:rPr lang="en-US" sz="1467" b="1" dirty="0">
                <a:solidFill>
                  <a:schemeClr val="bg1"/>
                </a:solidFill>
              </a:rPr>
              <a:t>ID.AM-4: Externally facing information systems are catalogued</a:t>
            </a:r>
          </a:p>
        </p:txBody>
      </p:sp>
    </p:spTree>
    <p:extLst>
      <p:ext uri="{BB962C8B-B14F-4D97-AF65-F5344CB8AC3E}">
        <p14:creationId xmlns:p14="http://schemas.microsoft.com/office/powerpoint/2010/main" val="2657464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D942-49F3-4054-A242-D8378D28CE03}"/>
              </a:ext>
            </a:extLst>
          </p:cNvPr>
          <p:cNvSpPr>
            <a:spLocks noGrp="1"/>
          </p:cNvSpPr>
          <p:nvPr>
            <p:ph type="title"/>
          </p:nvPr>
        </p:nvSpPr>
        <p:spPr>
          <a:xfrm>
            <a:off x="581192" y="702156"/>
            <a:ext cx="3952708" cy="1256184"/>
          </a:xfrm>
        </p:spPr>
        <p:txBody>
          <a:bodyPr>
            <a:normAutofit/>
          </a:bodyPr>
          <a:lstStyle/>
          <a:p>
            <a:r>
              <a:rPr lang="en-US" dirty="0"/>
              <a:t>Score roll-up to categories</a:t>
            </a:r>
          </a:p>
        </p:txBody>
      </p:sp>
      <p:sp>
        <p:nvSpPr>
          <p:cNvPr id="5" name="Text Placeholder 4">
            <a:extLst>
              <a:ext uri="{FF2B5EF4-FFF2-40B4-BE49-F238E27FC236}">
                <a16:creationId xmlns:a16="http://schemas.microsoft.com/office/drawing/2014/main" id="{1100F64D-CB14-4A94-ACC3-C73EC26FB264}"/>
              </a:ext>
            </a:extLst>
          </p:cNvPr>
          <p:cNvSpPr txBox="1">
            <a:spLocks/>
          </p:cNvSpPr>
          <p:nvPr/>
        </p:nvSpPr>
        <p:spPr>
          <a:xfrm>
            <a:off x="581192" y="2362200"/>
            <a:ext cx="3701248" cy="3736199"/>
          </a:xfrm>
          <a:prstGeom prst="rect">
            <a:avLst/>
          </a:prstGeom>
          <a:ln>
            <a:noFill/>
          </a:ln>
        </p:spPr>
        <p:txBody>
          <a:bodyPr anchor="t"/>
          <a:lstStyle>
            <a:lvl1pPr marL="233357" indent="-233357" algn="l" defTabSz="779143" rtl="0" eaLnBrk="1" latinLnBrk="0" hangingPunct="1">
              <a:spcBef>
                <a:spcPct val="20000"/>
              </a:spcBef>
              <a:buClr>
                <a:schemeClr val="tx2"/>
              </a:buClr>
              <a:buFont typeface="Wingdings" panose="05000000000000000000" pitchFamily="2" charset="2"/>
              <a:buChar char="§"/>
              <a:defRPr sz="2400" kern="1200">
                <a:solidFill>
                  <a:schemeClr val="tx1"/>
                </a:solidFill>
                <a:latin typeface="+mj-lt"/>
                <a:ea typeface="+mn-ea"/>
                <a:cs typeface="Times New Roman" pitchFamily="18" charset="0"/>
              </a:defRPr>
            </a:lvl1pPr>
            <a:lvl2pPr marL="631810" indent="-292093" algn="l" defTabSz="779143" rtl="0" eaLnBrk="1" latinLnBrk="0" hangingPunct="1">
              <a:spcBef>
                <a:spcPct val="20000"/>
              </a:spcBef>
              <a:buClr>
                <a:schemeClr val="tx2"/>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14377" indent="-223833" algn="l" defTabSz="779143" rtl="0" eaLnBrk="1" latinLnBrk="0" hangingPunct="1">
              <a:spcBef>
                <a:spcPct val="20000"/>
              </a:spcBef>
              <a:buClr>
                <a:schemeClr val="tx2"/>
              </a:buClr>
              <a:buSzPct val="130000"/>
              <a:buFont typeface="Arial" panose="020B0604020202020204" pitchFamily="34" charset="0"/>
              <a:buChar char="•"/>
              <a:defRPr sz="1800" kern="1200">
                <a:solidFill>
                  <a:schemeClr val="tx1"/>
                </a:solidFill>
                <a:latin typeface="+mj-lt"/>
                <a:ea typeface="+mn-ea"/>
                <a:cs typeface="Times New Roman" pitchFamily="18" charset="0"/>
              </a:defRPr>
            </a:lvl3pPr>
            <a:lvl4pPr marL="1254094" indent="-222245" algn="l" defTabSz="779143" rtl="0" eaLnBrk="1" latinLnBrk="0" hangingPunct="1">
              <a:spcBef>
                <a:spcPct val="20000"/>
              </a:spcBef>
              <a:buClr>
                <a:schemeClr val="tx2"/>
              </a:buClr>
              <a:buSzPct val="130000"/>
              <a:buFont typeface="Arial" panose="020B0604020202020204" pitchFamily="34" charset="0"/>
              <a:buChar char="–"/>
              <a:defRPr sz="1600" kern="1200">
                <a:solidFill>
                  <a:schemeClr val="tx1"/>
                </a:solidFill>
                <a:latin typeface="+mj-lt"/>
                <a:ea typeface="+mn-ea"/>
                <a:cs typeface="Times New Roman" pitchFamily="18" charset="0"/>
              </a:defRPr>
            </a:lvl4pPr>
            <a:lvl5pPr marL="1489037" indent="-169858" algn="l" defTabSz="646097" rtl="0" eaLnBrk="1" latinLnBrk="0" hangingPunct="1">
              <a:spcBef>
                <a:spcPct val="20000"/>
              </a:spcBef>
              <a:buClr>
                <a:schemeClr val="tx2"/>
              </a:buClr>
              <a:buFont typeface="Wingdings" panose="05000000000000000000" pitchFamily="2" charset="2"/>
              <a:buChar char="§"/>
              <a:defRPr sz="1400" kern="1200">
                <a:solidFill>
                  <a:schemeClr val="tx1"/>
                </a:solidFill>
                <a:latin typeface="+mj-lt"/>
                <a:ea typeface="+mn-ea"/>
                <a:cs typeface="Times New Roman" pitchFamily="18" charset="0"/>
              </a:defRPr>
            </a:lvl5pPr>
            <a:lvl6pPr marL="2142645" indent="-194786" algn="l" defTabSz="77914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17" indent="-194786" algn="l" defTabSz="77914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788" indent="-194786" algn="l" defTabSz="77914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360" indent="-194786" algn="l" defTabSz="77914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355203" indent="-285750">
              <a:buClr>
                <a:srgbClr val="1CADE4"/>
              </a:buClr>
            </a:pPr>
            <a:r>
              <a:rPr lang="en-US" sz="2000" dirty="0">
                <a:latin typeface="+mn-lt"/>
              </a:rPr>
              <a:t>5 Functions &gt; 23 Categories &gt; 108 Subcategories &gt; Controls</a:t>
            </a:r>
          </a:p>
          <a:p>
            <a:pPr marL="355203" indent="-285750">
              <a:buClr>
                <a:srgbClr val="1CADE4"/>
              </a:buClr>
            </a:pPr>
            <a:r>
              <a:rPr lang="en-US" sz="2000" dirty="0">
                <a:latin typeface="+mn-lt"/>
              </a:rPr>
              <a:t>Current vs Target</a:t>
            </a:r>
          </a:p>
          <a:p>
            <a:pPr marL="355203" indent="-285750">
              <a:buClr>
                <a:srgbClr val="1CADE4"/>
              </a:buClr>
            </a:pPr>
            <a:r>
              <a:rPr lang="en-US" sz="2000" dirty="0">
                <a:latin typeface="+mn-lt"/>
              </a:rPr>
              <a:t>% of Target</a:t>
            </a:r>
          </a:p>
          <a:p>
            <a:pPr marL="355203" indent="-285750">
              <a:buClr>
                <a:srgbClr val="1CADE4"/>
              </a:buClr>
            </a:pPr>
            <a:r>
              <a:rPr lang="en-US" sz="2000" dirty="0">
                <a:latin typeface="+mn-lt"/>
              </a:rPr>
              <a:t>Weights</a:t>
            </a:r>
          </a:p>
          <a:p>
            <a:pPr marL="355203" indent="-285750">
              <a:buClr>
                <a:srgbClr val="1CADE4"/>
              </a:buClr>
            </a:pPr>
            <a:r>
              <a:rPr lang="en-US" sz="2000" dirty="0">
                <a:latin typeface="+mn-lt"/>
              </a:rPr>
              <a:t>Traceable</a:t>
            </a:r>
          </a:p>
          <a:p>
            <a:pPr marL="355203" indent="-285750">
              <a:buClr>
                <a:srgbClr val="1CADE4"/>
              </a:buClr>
            </a:pPr>
            <a:r>
              <a:rPr lang="en-US" sz="2000" dirty="0">
                <a:latin typeface="+mn-lt"/>
              </a:rPr>
              <a:t>Transparent</a:t>
            </a:r>
          </a:p>
          <a:p>
            <a:pPr marL="355203" indent="-285750">
              <a:buClr>
                <a:srgbClr val="1CADE4"/>
              </a:buClr>
            </a:pPr>
            <a:r>
              <a:rPr lang="en-US" sz="2000" dirty="0">
                <a:latin typeface="+mn-lt"/>
              </a:rPr>
              <a:t>Defendable</a:t>
            </a:r>
          </a:p>
          <a:p>
            <a:pPr marL="355203" indent="-285750">
              <a:buClr>
                <a:srgbClr val="1CADE4"/>
              </a:buClr>
            </a:pPr>
            <a:r>
              <a:rPr lang="en-US" sz="2000" dirty="0">
                <a:latin typeface="+mn-lt"/>
              </a:rPr>
              <a:t>More than just… </a:t>
            </a:r>
          </a:p>
          <a:p>
            <a:pPr marL="285750" indent="0">
              <a:buClr>
                <a:srgbClr val="1CADE4"/>
              </a:buClr>
              <a:buNone/>
            </a:pPr>
            <a:r>
              <a:rPr lang="en-US" sz="2000" i="1" dirty="0">
                <a:latin typeface="+mn-lt"/>
              </a:rPr>
              <a:t>“Because I said so”</a:t>
            </a:r>
          </a:p>
        </p:txBody>
      </p:sp>
      <p:pic>
        <p:nvPicPr>
          <p:cNvPr id="9" name="Picture 8">
            <a:extLst>
              <a:ext uri="{FF2B5EF4-FFF2-40B4-BE49-F238E27FC236}">
                <a16:creationId xmlns:a16="http://schemas.microsoft.com/office/drawing/2014/main" id="{5AFFD04A-49A0-491B-BEE7-A0D0F24378FE}"/>
              </a:ext>
            </a:extLst>
          </p:cNvPr>
          <p:cNvPicPr>
            <a:picLocks noChangeAspect="1"/>
          </p:cNvPicPr>
          <p:nvPr/>
        </p:nvPicPr>
        <p:blipFill>
          <a:blip r:embed="rId3"/>
          <a:stretch>
            <a:fillRect/>
          </a:stretch>
        </p:blipFill>
        <p:spPr>
          <a:xfrm>
            <a:off x="4472940" y="800101"/>
            <a:ext cx="7303924" cy="5591964"/>
          </a:xfrm>
          <a:prstGeom prst="rect">
            <a:avLst/>
          </a:prstGeom>
        </p:spPr>
      </p:pic>
    </p:spTree>
    <p:extLst>
      <p:ext uri="{BB962C8B-B14F-4D97-AF65-F5344CB8AC3E}">
        <p14:creationId xmlns:p14="http://schemas.microsoft.com/office/powerpoint/2010/main" val="2720538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06B2D0-20C9-4D47-A683-3473E711F31E}"/>
              </a:ext>
            </a:extLst>
          </p:cNvPr>
          <p:cNvPicPr>
            <a:picLocks noChangeAspect="1"/>
          </p:cNvPicPr>
          <p:nvPr/>
        </p:nvPicPr>
        <p:blipFill>
          <a:blip r:embed="rId2"/>
          <a:stretch>
            <a:fillRect/>
          </a:stretch>
        </p:blipFill>
        <p:spPr>
          <a:xfrm>
            <a:off x="318787" y="751378"/>
            <a:ext cx="11554425" cy="5621072"/>
          </a:xfrm>
          <a:prstGeom prst="rect">
            <a:avLst/>
          </a:prstGeom>
        </p:spPr>
      </p:pic>
      <p:sp>
        <p:nvSpPr>
          <p:cNvPr id="10" name="Rectangle 9">
            <a:extLst>
              <a:ext uri="{FF2B5EF4-FFF2-40B4-BE49-F238E27FC236}">
                <a16:creationId xmlns:a16="http://schemas.microsoft.com/office/drawing/2014/main" id="{3984C3A0-5830-4662-A33D-8F96F0B9EAAB}"/>
              </a:ext>
            </a:extLst>
          </p:cNvPr>
          <p:cNvSpPr/>
          <p:nvPr/>
        </p:nvSpPr>
        <p:spPr>
          <a:xfrm>
            <a:off x="7545975" y="5728279"/>
            <a:ext cx="3261225" cy="707886"/>
          </a:xfrm>
          <a:prstGeom prst="rect">
            <a:avLst/>
          </a:prstGeom>
        </p:spPr>
        <p:txBody>
          <a:bodyPr wrap="square">
            <a:spAutoFit/>
          </a:bodyPr>
          <a:lstStyle/>
          <a:p>
            <a:pPr algn="r"/>
            <a:r>
              <a:rPr lang="en-US" sz="2000" b="1" i="1" dirty="0">
                <a:solidFill>
                  <a:srgbClr val="404040"/>
                </a:solidFill>
                <a:latin typeface="+mj-lt"/>
              </a:rPr>
              <a:t>100 or “perfect” Target score is rarely desirable</a:t>
            </a:r>
          </a:p>
        </p:txBody>
      </p:sp>
      <p:sp>
        <p:nvSpPr>
          <p:cNvPr id="11" name="Rectangle 10">
            <a:extLst>
              <a:ext uri="{FF2B5EF4-FFF2-40B4-BE49-F238E27FC236}">
                <a16:creationId xmlns:a16="http://schemas.microsoft.com/office/drawing/2014/main" id="{96CF8496-B231-4871-BEBF-BA742357938E}"/>
              </a:ext>
            </a:extLst>
          </p:cNvPr>
          <p:cNvSpPr/>
          <p:nvPr/>
        </p:nvSpPr>
        <p:spPr>
          <a:xfrm>
            <a:off x="629225" y="842875"/>
            <a:ext cx="4210984" cy="1015663"/>
          </a:xfrm>
          <a:prstGeom prst="rect">
            <a:avLst/>
          </a:prstGeom>
        </p:spPr>
        <p:txBody>
          <a:bodyPr wrap="square">
            <a:spAutoFit/>
          </a:bodyPr>
          <a:lstStyle/>
          <a:p>
            <a:r>
              <a:rPr lang="en-US" sz="2000" b="1" i="1" dirty="0">
                <a:solidFill>
                  <a:srgbClr val="404040"/>
                </a:solidFill>
                <a:latin typeface="+mj-lt"/>
              </a:rPr>
              <a:t>Target scores are set based on assumed risk and overall organizational risk tolerance</a:t>
            </a:r>
          </a:p>
        </p:txBody>
      </p:sp>
      <p:sp>
        <p:nvSpPr>
          <p:cNvPr id="12" name="Rectangle 11">
            <a:extLst>
              <a:ext uri="{FF2B5EF4-FFF2-40B4-BE49-F238E27FC236}">
                <a16:creationId xmlns:a16="http://schemas.microsoft.com/office/drawing/2014/main" id="{56E0E856-1F08-425C-AD8C-7024EA5AFC43}"/>
              </a:ext>
            </a:extLst>
          </p:cNvPr>
          <p:cNvSpPr/>
          <p:nvPr/>
        </p:nvSpPr>
        <p:spPr>
          <a:xfrm>
            <a:off x="8433075" y="3244334"/>
            <a:ext cx="3261225" cy="369332"/>
          </a:xfrm>
          <a:prstGeom prst="rect">
            <a:avLst/>
          </a:prstGeom>
        </p:spPr>
        <p:txBody>
          <a:bodyPr wrap="square">
            <a:spAutoFit/>
          </a:bodyPr>
          <a:lstStyle/>
          <a:p>
            <a:pPr algn="r"/>
            <a:r>
              <a:rPr lang="en-US" b="1" i="1" dirty="0">
                <a:solidFill>
                  <a:srgbClr val="404040"/>
                </a:solidFill>
                <a:latin typeface="+mj-lt"/>
              </a:rPr>
              <a:t>Set a 3-year future target</a:t>
            </a:r>
          </a:p>
        </p:txBody>
      </p:sp>
    </p:spTree>
    <p:extLst>
      <p:ext uri="{BB962C8B-B14F-4D97-AF65-F5344CB8AC3E}">
        <p14:creationId xmlns:p14="http://schemas.microsoft.com/office/powerpoint/2010/main" val="3890165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F6591F-451C-44CD-8F5F-BD80E2A0E79A}"/>
              </a:ext>
            </a:extLst>
          </p:cNvPr>
          <p:cNvPicPr>
            <a:picLocks noChangeAspect="1"/>
          </p:cNvPicPr>
          <p:nvPr/>
        </p:nvPicPr>
        <p:blipFill>
          <a:blip r:embed="rId3"/>
          <a:stretch>
            <a:fillRect/>
          </a:stretch>
        </p:blipFill>
        <p:spPr>
          <a:xfrm>
            <a:off x="648000" y="735927"/>
            <a:ext cx="10896000" cy="5770050"/>
          </a:xfrm>
          <a:prstGeom prst="rect">
            <a:avLst/>
          </a:prstGeom>
        </p:spPr>
      </p:pic>
    </p:spTree>
    <p:extLst>
      <p:ext uri="{BB962C8B-B14F-4D97-AF65-F5344CB8AC3E}">
        <p14:creationId xmlns:p14="http://schemas.microsoft.com/office/powerpoint/2010/main" val="1632800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06511"/>
          </a:xfrm>
        </p:spPr>
        <p:txBody>
          <a:bodyPr anchor="t">
            <a:normAutofit/>
          </a:bodyPr>
          <a:lstStyle/>
          <a:p>
            <a:r>
              <a:rPr lang="en-US" dirty="0"/>
              <a:t>Recap</a:t>
            </a:r>
          </a:p>
        </p:txBody>
      </p:sp>
      <p:graphicFrame>
        <p:nvGraphicFramePr>
          <p:cNvPr id="15" name="Content Placeholder 2">
            <a:extLst>
              <a:ext uri="{FF2B5EF4-FFF2-40B4-BE49-F238E27FC236}">
                <a16:creationId xmlns:a16="http://schemas.microsoft.com/office/drawing/2014/main" id="{AC68F860-0D90-4559-B402-AC06F80A3DD1}"/>
              </a:ext>
            </a:extLst>
          </p:cNvPr>
          <p:cNvGraphicFramePr>
            <a:graphicFrameLocks noGrp="1"/>
          </p:cNvGraphicFramePr>
          <p:nvPr>
            <p:ph idx="1"/>
            <p:extLst>
              <p:ext uri="{D42A27DB-BD31-4B8C-83A1-F6EECF244321}">
                <p14:modId xmlns:p14="http://schemas.microsoft.com/office/powerpoint/2010/main" val="193085488"/>
              </p:ext>
            </p:extLst>
          </p:nvPr>
        </p:nvGraphicFramePr>
        <p:xfrm>
          <a:off x="581192" y="1666240"/>
          <a:ext cx="11029615"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p:cNvSpPr>
            <a:spLocks noGrp="1"/>
          </p:cNvSpPr>
          <p:nvPr>
            <p:ph type="sldNum" sz="quarter" idx="10"/>
          </p:nvPr>
        </p:nvSpPr>
        <p:spPr/>
        <p:txBody>
          <a:bodyPr/>
          <a:lstStyle/>
          <a:p>
            <a:pPr>
              <a:spcAft>
                <a:spcPts val="600"/>
              </a:spcAft>
            </a:pPr>
            <a:fld id="{55D514F6-410C-432C-96E2-94C99F146579}" type="slidenum">
              <a:rPr lang="en-US" smtClean="0"/>
              <a:pPr>
                <a:spcAft>
                  <a:spcPts val="600"/>
                </a:spcAft>
              </a:pPr>
              <a:t>29</a:t>
            </a:fld>
            <a:endParaRPr lang="en-US"/>
          </a:p>
        </p:txBody>
      </p:sp>
    </p:spTree>
    <p:extLst>
      <p:ext uri="{BB962C8B-B14F-4D97-AF65-F5344CB8AC3E}">
        <p14:creationId xmlns:p14="http://schemas.microsoft.com/office/powerpoint/2010/main" val="26548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8E08-EA06-4171-8715-248F864F52CA}"/>
              </a:ext>
            </a:extLst>
          </p:cNvPr>
          <p:cNvSpPr>
            <a:spLocks noGrp="1"/>
          </p:cNvSpPr>
          <p:nvPr>
            <p:ph type="title"/>
          </p:nvPr>
        </p:nvSpPr>
        <p:spPr>
          <a:xfrm>
            <a:off x="581193" y="1914144"/>
            <a:ext cx="11458407" cy="2627273"/>
          </a:xfrm>
        </p:spPr>
        <p:txBody>
          <a:bodyPr anchor="t">
            <a:normAutofit/>
          </a:bodyPr>
          <a:lstStyle/>
          <a:p>
            <a:r>
              <a:rPr lang="en-US" sz="3600" b="1" i="1" dirty="0"/>
              <a:t>The pace of change is slowest now</a:t>
            </a:r>
            <a:br>
              <a:rPr lang="en-US" sz="3600" b="1" i="1" dirty="0"/>
            </a:br>
            <a:r>
              <a:rPr lang="en-US" sz="3600" b="1" i="1" dirty="0"/>
              <a:t>than it will be in your lifetime</a:t>
            </a:r>
            <a:endParaRPr lang="en-US" dirty="0"/>
          </a:p>
        </p:txBody>
      </p:sp>
    </p:spTree>
    <p:extLst>
      <p:ext uri="{BB962C8B-B14F-4D97-AF65-F5344CB8AC3E}">
        <p14:creationId xmlns:p14="http://schemas.microsoft.com/office/powerpoint/2010/main" val="2483818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9EC5EC-B9E0-44FD-AFD5-BAACCD2F51B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1" y="0"/>
            <a:ext cx="12192161" cy="6858000"/>
          </a:xfrm>
          <a:prstGeom prst="rect">
            <a:avLst/>
          </a:prstGeom>
        </p:spPr>
      </p:pic>
    </p:spTree>
    <p:extLst>
      <p:ext uri="{BB962C8B-B14F-4D97-AF65-F5344CB8AC3E}">
        <p14:creationId xmlns:p14="http://schemas.microsoft.com/office/powerpoint/2010/main" val="3302471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Scenario based risk tracking</a:t>
            </a:r>
          </a:p>
        </p:txBody>
      </p:sp>
      <p:sp>
        <p:nvSpPr>
          <p:cNvPr id="4" name="Slide Number Placeholder 3"/>
          <p:cNvSpPr>
            <a:spLocks noGrp="1"/>
          </p:cNvSpPr>
          <p:nvPr>
            <p:ph type="sldNum" sz="quarter" idx="10"/>
          </p:nvPr>
        </p:nvSpPr>
        <p:spPr/>
        <p:txBody>
          <a:bodyPr/>
          <a:lstStyle/>
          <a:p>
            <a:fld id="{55D514F6-410C-432C-96E2-94C99F146579}" type="slidenum">
              <a:rPr lang="en-US" smtClean="0"/>
              <a:pPr/>
              <a:t>31</a:t>
            </a:fld>
            <a:endParaRPr lang="en-US" dirty="0"/>
          </a:p>
        </p:txBody>
      </p:sp>
      <p:graphicFrame>
        <p:nvGraphicFramePr>
          <p:cNvPr id="5" name="Table 4"/>
          <p:cNvGraphicFramePr>
            <a:graphicFrameLocks noGrp="1"/>
          </p:cNvGraphicFramePr>
          <p:nvPr/>
        </p:nvGraphicFramePr>
        <p:xfrm>
          <a:off x="600867" y="1548533"/>
          <a:ext cx="5630484" cy="3974365"/>
        </p:xfrm>
        <a:graphic>
          <a:graphicData uri="http://schemas.openxmlformats.org/drawingml/2006/table">
            <a:tbl>
              <a:tblPr firstRow="1" bandRow="1">
                <a:tableStyleId>{D27102A9-8310-4765-A935-A1911B00CA55}</a:tableStyleId>
              </a:tblPr>
              <a:tblGrid>
                <a:gridCol w="663923">
                  <a:extLst>
                    <a:ext uri="{9D8B030D-6E8A-4147-A177-3AD203B41FA5}">
                      <a16:colId xmlns:a16="http://schemas.microsoft.com/office/drawing/2014/main" val="285066563"/>
                    </a:ext>
                  </a:extLst>
                </a:gridCol>
                <a:gridCol w="4966561">
                  <a:extLst>
                    <a:ext uri="{9D8B030D-6E8A-4147-A177-3AD203B41FA5}">
                      <a16:colId xmlns:a16="http://schemas.microsoft.com/office/drawing/2014/main" val="239145810"/>
                    </a:ext>
                  </a:extLst>
                </a:gridCol>
              </a:tblGrid>
              <a:tr h="373107">
                <a:tc>
                  <a:txBody>
                    <a:bodyPr/>
                    <a:lstStyle/>
                    <a:p>
                      <a:pPr algn="ctr"/>
                      <a:r>
                        <a:rPr lang="en-US" sz="1500" b="1" dirty="0"/>
                        <a:t>REF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(Likelihood / Impact*) Description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902393"/>
                  </a:ext>
                </a:extLst>
              </a:tr>
              <a:tr h="1005840">
                <a:tc>
                  <a:txBody>
                    <a:bodyPr/>
                    <a:lstStyle/>
                    <a:p>
                      <a:pPr algn="ctr"/>
                      <a:r>
                        <a:rPr lang="en-US" sz="1200" b="1" dirty="0"/>
                        <a:t>01</a:t>
                      </a:r>
                    </a:p>
                  </a:txBody>
                  <a:tcPr anchor="ctr">
                    <a:lnT w="12700" cap="flat" cmpd="sng" algn="ctr">
                      <a:solidFill>
                        <a:schemeClr val="tx1"/>
                      </a:solidFill>
                      <a:prstDash val="solid"/>
                      <a:round/>
                      <a:headEnd type="none" w="med" len="med"/>
                      <a:tailEnd type="none" w="med" len="med"/>
                    </a:lnT>
                    <a:solidFill>
                      <a:schemeClr val="accent6">
                        <a:lumMod val="75000"/>
                        <a:lumOff val="25000"/>
                        <a:alpha val="20000"/>
                      </a:schemeClr>
                    </a:solidFill>
                  </a:tcPr>
                </a:tc>
                <a:tc>
                  <a:txBody>
                    <a:bodyPr/>
                    <a:lstStyle/>
                    <a:p>
                      <a:pPr marL="0" marR="0" lvl="0" indent="0" algn="l" defTabSz="1038858" rtl="0" eaLnBrk="1" fontAlgn="auto" latinLnBrk="0" hangingPunct="1">
                        <a:lnSpc>
                          <a:spcPct val="100000"/>
                        </a:lnSpc>
                        <a:spcBef>
                          <a:spcPts val="0"/>
                        </a:spcBef>
                        <a:spcAft>
                          <a:spcPts val="0"/>
                        </a:spcAft>
                        <a:buClrTx/>
                        <a:buSzTx/>
                        <a:buFontTx/>
                        <a:buNone/>
                        <a:tabLst/>
                        <a:defRPr/>
                      </a:pPr>
                      <a:r>
                        <a:rPr lang="en-US" sz="1200" b="0" dirty="0"/>
                        <a:t>(U/C) </a:t>
                      </a:r>
                      <a:r>
                        <a:rPr lang="en-US" sz="1200" b="1" dirty="0"/>
                        <a:t>Endpoint compromise</a:t>
                      </a:r>
                      <a:r>
                        <a:rPr lang="en-US" sz="1200" b="0" dirty="0"/>
                        <a:t> by external actor leads to compromise of multiple internal systems and acquisition of </a:t>
                      </a:r>
                      <a:r>
                        <a:rPr lang="en-US" sz="1200" b="0" u="sng" dirty="0"/>
                        <a:t>root / domain administrator account credentials</a:t>
                      </a:r>
                      <a:r>
                        <a:rPr lang="en-US" sz="1200" b="0" dirty="0"/>
                        <a:t>.  As these accounts allow for the highest level of access and wide scale control of the IT infrastructure, multiple catastrophic results could occur if they were abused.</a:t>
                      </a:r>
                    </a:p>
                  </a:txBody>
                  <a:tcPr anchor="ctr">
                    <a:lnT w="12700" cap="flat" cmpd="sng" algn="ctr">
                      <a:solidFill>
                        <a:schemeClr val="tx1"/>
                      </a:solidFill>
                      <a:prstDash val="solid"/>
                      <a:round/>
                      <a:headEnd type="none" w="med" len="med"/>
                      <a:tailEnd type="none" w="med" len="med"/>
                    </a:lnT>
                    <a:solidFill>
                      <a:schemeClr val="accent6">
                        <a:lumMod val="75000"/>
                        <a:lumOff val="25000"/>
                        <a:alpha val="20000"/>
                      </a:schemeClr>
                    </a:solidFill>
                  </a:tcPr>
                </a:tc>
                <a:extLst>
                  <a:ext uri="{0D108BD9-81ED-4DB2-BD59-A6C34878D82A}">
                    <a16:rowId xmlns:a16="http://schemas.microsoft.com/office/drawing/2014/main" val="1083153576"/>
                  </a:ext>
                </a:extLst>
              </a:tr>
              <a:tr h="757831">
                <a:tc>
                  <a:txBody>
                    <a:bodyPr/>
                    <a:lstStyle/>
                    <a:p>
                      <a:pPr algn="ctr"/>
                      <a:r>
                        <a:rPr lang="en-US" sz="1200" b="1" dirty="0"/>
                        <a:t>02</a:t>
                      </a:r>
                    </a:p>
                  </a:txBody>
                  <a:tcPr anchor="ctr"/>
                </a:tc>
                <a:tc>
                  <a:txBody>
                    <a:bodyPr/>
                    <a:lstStyle/>
                    <a:p>
                      <a:pPr marL="0" marR="0" lvl="0" indent="0" algn="l" defTabSz="1038858" rtl="0" eaLnBrk="1" fontAlgn="auto" latinLnBrk="0" hangingPunct="1">
                        <a:lnSpc>
                          <a:spcPct val="100000"/>
                        </a:lnSpc>
                        <a:spcBef>
                          <a:spcPts val="0"/>
                        </a:spcBef>
                        <a:spcAft>
                          <a:spcPts val="0"/>
                        </a:spcAft>
                        <a:buClrTx/>
                        <a:buSzTx/>
                        <a:buFontTx/>
                        <a:buNone/>
                        <a:tabLst/>
                        <a:defRPr/>
                      </a:pPr>
                      <a:r>
                        <a:rPr lang="en-US" sz="1200" b="0" dirty="0"/>
                        <a:t>(U/S) </a:t>
                      </a:r>
                      <a:r>
                        <a:rPr lang="en-US" sz="1200" b="1" dirty="0"/>
                        <a:t>Endpoint compromise</a:t>
                      </a:r>
                      <a:r>
                        <a:rPr lang="en-US" sz="1200" b="0" dirty="0"/>
                        <a:t> of sensitive user</a:t>
                      </a:r>
                      <a:r>
                        <a:rPr lang="en-US" sz="1200" b="0" baseline="0" dirty="0"/>
                        <a:t> (Sr. Executive, etc.) </a:t>
                      </a:r>
                      <a:r>
                        <a:rPr lang="en-US" sz="1200" b="0" dirty="0"/>
                        <a:t>by external actor which leads to the access of an </a:t>
                      </a:r>
                      <a:r>
                        <a:rPr lang="en-US" sz="1200" b="0" u="sng" dirty="0"/>
                        <a:t>individual’s complete email history</a:t>
                      </a:r>
                      <a:r>
                        <a:rPr lang="en-US" sz="1200" b="0" dirty="0"/>
                        <a:t>, data harvesting and exfiltration.</a:t>
                      </a:r>
                    </a:p>
                  </a:txBody>
                  <a:tcPr anchor="ctr"/>
                </a:tc>
                <a:extLst>
                  <a:ext uri="{0D108BD9-81ED-4DB2-BD59-A6C34878D82A}">
                    <a16:rowId xmlns:a16="http://schemas.microsoft.com/office/drawing/2014/main" val="276865378"/>
                  </a:ext>
                </a:extLst>
              </a:tr>
              <a:tr h="625751">
                <a:tc>
                  <a:txBody>
                    <a:bodyPr/>
                    <a:lstStyle/>
                    <a:p>
                      <a:pPr algn="ctr"/>
                      <a:r>
                        <a:rPr lang="en-US" sz="1200" b="1" dirty="0"/>
                        <a:t>03</a:t>
                      </a:r>
                    </a:p>
                  </a:txBody>
                  <a:tcPr anchor="ctr">
                    <a:solidFill>
                      <a:schemeClr val="accent6">
                        <a:lumMod val="75000"/>
                        <a:lumOff val="25000"/>
                        <a:alpha val="20000"/>
                      </a:schemeClr>
                    </a:solidFill>
                  </a:tcPr>
                </a:tc>
                <a:tc>
                  <a:txBody>
                    <a:bodyPr/>
                    <a:lstStyle/>
                    <a:p>
                      <a:pPr marL="0" marR="0" lvl="0" indent="0" algn="l" defTabSz="1038858" rtl="0" eaLnBrk="1" fontAlgn="auto" latinLnBrk="0" hangingPunct="1">
                        <a:lnSpc>
                          <a:spcPct val="100000"/>
                        </a:lnSpc>
                        <a:spcBef>
                          <a:spcPts val="0"/>
                        </a:spcBef>
                        <a:spcAft>
                          <a:spcPts val="0"/>
                        </a:spcAft>
                        <a:buClrTx/>
                        <a:buSzTx/>
                        <a:buFontTx/>
                        <a:buNone/>
                        <a:tabLst/>
                        <a:defRPr/>
                      </a:pPr>
                      <a:r>
                        <a:rPr lang="en-US" sz="1200" b="0" dirty="0"/>
                        <a:t>(U/M) </a:t>
                      </a:r>
                      <a:r>
                        <a:rPr lang="en-US" sz="1200" b="1" dirty="0"/>
                        <a:t>Endpoint compromise</a:t>
                      </a:r>
                      <a:r>
                        <a:rPr lang="en-US" sz="1200" b="0" dirty="0"/>
                        <a:t> followed by a cryptographic ransom and/or </a:t>
                      </a:r>
                      <a:r>
                        <a:rPr lang="en-US" sz="1200" b="0" u="sng" dirty="0"/>
                        <a:t>data destruction attack </a:t>
                      </a:r>
                      <a:r>
                        <a:rPr lang="en-US" sz="1200" b="0" dirty="0"/>
                        <a:t>against core computer systems.</a:t>
                      </a:r>
                    </a:p>
                  </a:txBody>
                  <a:tcPr anchor="ctr">
                    <a:solidFill>
                      <a:schemeClr val="accent6">
                        <a:lumMod val="75000"/>
                        <a:lumOff val="25000"/>
                        <a:alpha val="20000"/>
                      </a:schemeClr>
                    </a:solidFill>
                  </a:tcPr>
                </a:tc>
                <a:extLst>
                  <a:ext uri="{0D108BD9-81ED-4DB2-BD59-A6C34878D82A}">
                    <a16:rowId xmlns:a16="http://schemas.microsoft.com/office/drawing/2014/main" val="2427433062"/>
                  </a:ext>
                </a:extLst>
              </a:tr>
              <a:tr h="593449">
                <a:tc>
                  <a:txBody>
                    <a:bodyPr/>
                    <a:lstStyle/>
                    <a:p>
                      <a:pPr algn="ctr"/>
                      <a:r>
                        <a:rPr lang="en-US" sz="1200" b="1" dirty="0"/>
                        <a:t>04</a:t>
                      </a:r>
                    </a:p>
                  </a:txBody>
                  <a:tcPr anchor="ctr"/>
                </a:tc>
                <a:tc>
                  <a:txBody>
                    <a:bodyPr/>
                    <a:lstStyle/>
                    <a:p>
                      <a:pPr marL="0" marR="0" lvl="0" indent="0" algn="l" defTabSz="1038858" rtl="0" eaLnBrk="1" fontAlgn="auto" latinLnBrk="0" hangingPunct="1">
                        <a:lnSpc>
                          <a:spcPct val="100000"/>
                        </a:lnSpc>
                        <a:spcBef>
                          <a:spcPts val="0"/>
                        </a:spcBef>
                        <a:spcAft>
                          <a:spcPts val="0"/>
                        </a:spcAft>
                        <a:buClrTx/>
                        <a:buSzTx/>
                        <a:buFontTx/>
                        <a:buNone/>
                        <a:tabLst/>
                        <a:defRPr/>
                      </a:pPr>
                      <a:r>
                        <a:rPr lang="en-US" sz="1200" b="0" dirty="0"/>
                        <a:t>(P/M) External actor accesses</a:t>
                      </a:r>
                      <a:r>
                        <a:rPr lang="en-US" sz="1200" b="1" dirty="0"/>
                        <a:t> externally facing website</a:t>
                      </a:r>
                      <a:r>
                        <a:rPr lang="en-US" sz="1200" b="0" dirty="0"/>
                        <a:t> and embeds malware which compromises visitors to site.</a:t>
                      </a:r>
                    </a:p>
                  </a:txBody>
                  <a:tcPr anchor="ctr"/>
                </a:tc>
                <a:extLst>
                  <a:ext uri="{0D108BD9-81ED-4DB2-BD59-A6C34878D82A}">
                    <a16:rowId xmlns:a16="http://schemas.microsoft.com/office/drawing/2014/main" val="2231359031"/>
                  </a:ext>
                </a:extLst>
              </a:tr>
              <a:tr h="618387">
                <a:tc>
                  <a:txBody>
                    <a:bodyPr/>
                    <a:lstStyle/>
                    <a:p>
                      <a:pPr algn="ctr"/>
                      <a:r>
                        <a:rPr lang="en-US" sz="1200" b="1" dirty="0"/>
                        <a:t>05</a:t>
                      </a:r>
                    </a:p>
                  </a:txBody>
                  <a:tcPr anchor="ctr">
                    <a:lnB w="12700" cap="flat" cmpd="sng" algn="ctr">
                      <a:solidFill>
                        <a:schemeClr val="tx1"/>
                      </a:solidFill>
                      <a:prstDash val="solid"/>
                      <a:round/>
                      <a:headEnd type="none" w="med" len="med"/>
                      <a:tailEnd type="none" w="med" len="med"/>
                    </a:lnB>
                    <a:solidFill>
                      <a:schemeClr val="accent6">
                        <a:lumMod val="75000"/>
                        <a:lumOff val="25000"/>
                        <a:alpha val="20000"/>
                      </a:schemeClr>
                    </a:solidFill>
                  </a:tcPr>
                </a:tc>
                <a:tc>
                  <a:txBody>
                    <a:bodyPr/>
                    <a:lstStyle/>
                    <a:p>
                      <a:pPr marL="0" marR="0" lvl="0" indent="0" algn="l" defTabSz="1038858" rtl="0" eaLnBrk="1" fontAlgn="auto" latinLnBrk="0" hangingPunct="1">
                        <a:lnSpc>
                          <a:spcPct val="100000"/>
                        </a:lnSpc>
                        <a:spcBef>
                          <a:spcPts val="0"/>
                        </a:spcBef>
                        <a:spcAft>
                          <a:spcPts val="0"/>
                        </a:spcAft>
                        <a:buClrTx/>
                        <a:buSzTx/>
                        <a:buFontTx/>
                        <a:buNone/>
                        <a:tabLst/>
                        <a:defRPr/>
                      </a:pPr>
                      <a:r>
                        <a:rPr lang="en-US" sz="1200" b="0" dirty="0"/>
                        <a:t>(H/L) </a:t>
                      </a:r>
                      <a:r>
                        <a:rPr lang="en-US" sz="1200" b="1" dirty="0"/>
                        <a:t>Insider harvesting </a:t>
                      </a:r>
                      <a:r>
                        <a:rPr lang="en-US" sz="1200" b="0" dirty="0"/>
                        <a:t>significant volumes of data and exfiltration</a:t>
                      </a:r>
                      <a:r>
                        <a:rPr lang="en-US" sz="1200" b="0" baseline="0" dirty="0"/>
                        <a:t> prior to joining competitor. </a:t>
                      </a:r>
                      <a:endParaRPr lang="en-US" sz="1200" b="0" dirty="0"/>
                    </a:p>
                  </a:txBody>
                  <a:tcPr anchor="ctr">
                    <a:lnB w="12700" cap="flat" cmpd="sng" algn="ctr">
                      <a:solidFill>
                        <a:schemeClr val="tx1"/>
                      </a:solidFill>
                      <a:prstDash val="solid"/>
                      <a:round/>
                      <a:headEnd type="none" w="med" len="med"/>
                      <a:tailEnd type="none" w="med" len="med"/>
                    </a:lnB>
                    <a:solidFill>
                      <a:schemeClr val="accent6">
                        <a:lumMod val="75000"/>
                        <a:lumOff val="25000"/>
                        <a:alpha val="20000"/>
                      </a:schemeClr>
                    </a:solidFill>
                  </a:tcPr>
                </a:tc>
                <a:extLst>
                  <a:ext uri="{0D108BD9-81ED-4DB2-BD59-A6C34878D82A}">
                    <a16:rowId xmlns:a16="http://schemas.microsoft.com/office/drawing/2014/main" val="1953728926"/>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583" y="1254245"/>
            <a:ext cx="5217999" cy="5308355"/>
          </a:xfrm>
          <a:prstGeom prst="rect">
            <a:avLst/>
          </a:prstGeom>
        </p:spPr>
      </p:pic>
      <p:grpSp>
        <p:nvGrpSpPr>
          <p:cNvPr id="7" name="Group 6"/>
          <p:cNvGrpSpPr/>
          <p:nvPr/>
        </p:nvGrpSpPr>
        <p:grpSpPr>
          <a:xfrm>
            <a:off x="8456003" y="1530776"/>
            <a:ext cx="447171" cy="350438"/>
            <a:chOff x="-977901" y="499128"/>
            <a:chExt cx="447170" cy="350439"/>
          </a:xfrm>
          <a:solidFill>
            <a:schemeClr val="tx1"/>
          </a:solidFill>
        </p:grpSpPr>
        <p:sp>
          <p:nvSpPr>
            <p:cNvPr id="8" name="Oval 7"/>
            <p:cNvSpPr/>
            <p:nvPr/>
          </p:nvSpPr>
          <p:spPr>
            <a:xfrm>
              <a:off x="-942976" y="499128"/>
              <a:ext cx="352425" cy="35043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977901" y="539988"/>
              <a:ext cx="447170" cy="276999"/>
            </a:xfrm>
            <a:prstGeom prst="rect">
              <a:avLst/>
            </a:prstGeom>
            <a:noFill/>
          </p:spPr>
          <p:txBody>
            <a:bodyPr wrap="square" rtlCol="0" anchor="ctr">
              <a:spAutoFit/>
            </a:bodyPr>
            <a:lstStyle/>
            <a:p>
              <a:pPr algn="ctr"/>
              <a:r>
                <a:rPr lang="en-US" sz="1200" b="1" dirty="0">
                  <a:solidFill>
                    <a:schemeClr val="bg1"/>
                  </a:solidFill>
                </a:rPr>
                <a:t>01</a:t>
              </a:r>
            </a:p>
          </p:txBody>
        </p:sp>
      </p:grpSp>
      <p:grpSp>
        <p:nvGrpSpPr>
          <p:cNvPr id="10" name="Group 9"/>
          <p:cNvGrpSpPr/>
          <p:nvPr/>
        </p:nvGrpSpPr>
        <p:grpSpPr>
          <a:xfrm>
            <a:off x="8537028" y="2322865"/>
            <a:ext cx="463673" cy="350438"/>
            <a:chOff x="-998599" y="499128"/>
            <a:chExt cx="463672" cy="350439"/>
          </a:xfrm>
          <a:solidFill>
            <a:schemeClr val="tx1"/>
          </a:solidFill>
        </p:grpSpPr>
        <p:sp>
          <p:nvSpPr>
            <p:cNvPr id="11" name="Oval 10"/>
            <p:cNvSpPr/>
            <p:nvPr/>
          </p:nvSpPr>
          <p:spPr>
            <a:xfrm>
              <a:off x="-942976" y="499128"/>
              <a:ext cx="352425" cy="35043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998599" y="552425"/>
              <a:ext cx="463672" cy="276999"/>
            </a:xfrm>
            <a:prstGeom prst="rect">
              <a:avLst/>
            </a:prstGeom>
            <a:noFill/>
          </p:spPr>
          <p:txBody>
            <a:bodyPr wrap="square" rtlCol="0" anchor="ctr">
              <a:spAutoFit/>
            </a:bodyPr>
            <a:lstStyle/>
            <a:p>
              <a:pPr algn="ctr"/>
              <a:r>
                <a:rPr lang="en-US" sz="1200" b="1" dirty="0">
                  <a:solidFill>
                    <a:schemeClr val="bg1"/>
                  </a:solidFill>
                </a:rPr>
                <a:t>02</a:t>
              </a:r>
            </a:p>
          </p:txBody>
        </p:sp>
      </p:grpSp>
      <p:grpSp>
        <p:nvGrpSpPr>
          <p:cNvPr id="13" name="Group 12"/>
          <p:cNvGrpSpPr/>
          <p:nvPr/>
        </p:nvGrpSpPr>
        <p:grpSpPr>
          <a:xfrm>
            <a:off x="8446588" y="3182877"/>
            <a:ext cx="498489" cy="350439"/>
            <a:chOff x="-1015890" y="499128"/>
            <a:chExt cx="498488" cy="350439"/>
          </a:xfrm>
          <a:solidFill>
            <a:schemeClr val="tx1"/>
          </a:solidFill>
        </p:grpSpPr>
        <p:sp>
          <p:nvSpPr>
            <p:cNvPr id="14" name="Oval 13"/>
            <p:cNvSpPr/>
            <p:nvPr/>
          </p:nvSpPr>
          <p:spPr>
            <a:xfrm>
              <a:off x="-942976" y="499128"/>
              <a:ext cx="352425" cy="35043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p:cNvSpPr txBox="1"/>
            <p:nvPr/>
          </p:nvSpPr>
          <p:spPr>
            <a:xfrm>
              <a:off x="-1015890" y="551938"/>
              <a:ext cx="498488" cy="276999"/>
            </a:xfrm>
            <a:prstGeom prst="rect">
              <a:avLst/>
            </a:prstGeom>
            <a:noFill/>
          </p:spPr>
          <p:txBody>
            <a:bodyPr wrap="square" rtlCol="0" anchor="ctr">
              <a:spAutoFit/>
            </a:bodyPr>
            <a:lstStyle/>
            <a:p>
              <a:pPr algn="ctr"/>
              <a:r>
                <a:rPr lang="en-US" sz="1200" b="1" dirty="0">
                  <a:solidFill>
                    <a:schemeClr val="bg1"/>
                  </a:solidFill>
                </a:rPr>
                <a:t>03</a:t>
              </a:r>
            </a:p>
          </p:txBody>
        </p:sp>
      </p:grpSp>
      <p:grpSp>
        <p:nvGrpSpPr>
          <p:cNvPr id="16" name="Group 15"/>
          <p:cNvGrpSpPr/>
          <p:nvPr/>
        </p:nvGrpSpPr>
        <p:grpSpPr>
          <a:xfrm>
            <a:off x="9365527" y="3220977"/>
            <a:ext cx="447483" cy="350438"/>
            <a:chOff x="-989862" y="499128"/>
            <a:chExt cx="447482" cy="350439"/>
          </a:xfrm>
          <a:solidFill>
            <a:schemeClr val="tx1"/>
          </a:solidFill>
        </p:grpSpPr>
        <p:sp>
          <p:nvSpPr>
            <p:cNvPr id="17" name="Oval 16"/>
            <p:cNvSpPr/>
            <p:nvPr/>
          </p:nvSpPr>
          <p:spPr>
            <a:xfrm>
              <a:off x="-942976" y="499128"/>
              <a:ext cx="352425" cy="35043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TextBox 17"/>
            <p:cNvSpPr txBox="1"/>
            <p:nvPr/>
          </p:nvSpPr>
          <p:spPr>
            <a:xfrm>
              <a:off x="-989862" y="557180"/>
              <a:ext cx="447482" cy="276999"/>
            </a:xfrm>
            <a:prstGeom prst="rect">
              <a:avLst/>
            </a:prstGeom>
            <a:noFill/>
          </p:spPr>
          <p:txBody>
            <a:bodyPr wrap="square" rtlCol="0" anchor="ctr">
              <a:spAutoFit/>
            </a:bodyPr>
            <a:lstStyle/>
            <a:p>
              <a:pPr algn="ctr"/>
              <a:r>
                <a:rPr lang="en-US" sz="1200" b="1" dirty="0">
                  <a:solidFill>
                    <a:schemeClr val="bg1"/>
                  </a:solidFill>
                </a:rPr>
                <a:t>04</a:t>
              </a:r>
            </a:p>
          </p:txBody>
        </p:sp>
      </p:grpSp>
      <p:grpSp>
        <p:nvGrpSpPr>
          <p:cNvPr id="19" name="Group 18"/>
          <p:cNvGrpSpPr/>
          <p:nvPr/>
        </p:nvGrpSpPr>
        <p:grpSpPr>
          <a:xfrm>
            <a:off x="10955183" y="4008914"/>
            <a:ext cx="454237" cy="350438"/>
            <a:chOff x="-983945" y="499128"/>
            <a:chExt cx="454236" cy="350439"/>
          </a:xfrm>
          <a:solidFill>
            <a:schemeClr val="tx1"/>
          </a:solidFill>
        </p:grpSpPr>
        <p:sp>
          <p:nvSpPr>
            <p:cNvPr id="20" name="Oval 19"/>
            <p:cNvSpPr/>
            <p:nvPr/>
          </p:nvSpPr>
          <p:spPr>
            <a:xfrm>
              <a:off x="-942976" y="499128"/>
              <a:ext cx="352425" cy="35043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TextBox 20"/>
            <p:cNvSpPr txBox="1"/>
            <p:nvPr/>
          </p:nvSpPr>
          <p:spPr>
            <a:xfrm>
              <a:off x="-983945" y="535848"/>
              <a:ext cx="454236" cy="276999"/>
            </a:xfrm>
            <a:prstGeom prst="rect">
              <a:avLst/>
            </a:prstGeom>
            <a:noFill/>
          </p:spPr>
          <p:txBody>
            <a:bodyPr wrap="square" rtlCol="0" anchor="ctr">
              <a:spAutoFit/>
            </a:bodyPr>
            <a:lstStyle/>
            <a:p>
              <a:pPr algn="ctr"/>
              <a:r>
                <a:rPr lang="en-US" sz="1200" b="1" dirty="0">
                  <a:solidFill>
                    <a:schemeClr val="bg1"/>
                  </a:solidFill>
                </a:rPr>
                <a:t>05</a:t>
              </a:r>
            </a:p>
          </p:txBody>
        </p:sp>
      </p:grpSp>
      <p:sp>
        <p:nvSpPr>
          <p:cNvPr id="26" name="TextBox 25"/>
          <p:cNvSpPr txBox="1"/>
          <p:nvPr/>
        </p:nvSpPr>
        <p:spPr>
          <a:xfrm>
            <a:off x="667042" y="5635322"/>
            <a:ext cx="5600700" cy="646331"/>
          </a:xfrm>
          <a:prstGeom prst="rect">
            <a:avLst/>
          </a:prstGeom>
          <a:noFill/>
        </p:spPr>
        <p:txBody>
          <a:bodyPr wrap="square" rtlCol="0">
            <a:spAutoFit/>
          </a:bodyPr>
          <a:lstStyle/>
          <a:p>
            <a:r>
              <a:rPr lang="en-US" sz="1200" i="1" dirty="0"/>
              <a:t>* Intent of malicious actor(s) can introduce significant variability in the actual impact of a successful attack.  As intent is often difficult to predict, Potential Impact ratings reflect most likely scenarios.</a:t>
            </a:r>
          </a:p>
        </p:txBody>
      </p:sp>
      <p:sp>
        <p:nvSpPr>
          <p:cNvPr id="22" name="Footer Placeholder 2">
            <a:extLst>
              <a:ext uri="{FF2B5EF4-FFF2-40B4-BE49-F238E27FC236}">
                <a16:creationId xmlns:a16="http://schemas.microsoft.com/office/drawing/2014/main" id="{AF9A6E2B-D3D1-494D-9D2C-489AD4700D37}"/>
              </a:ext>
            </a:extLst>
          </p:cNvPr>
          <p:cNvSpPr>
            <a:spLocks noGrp="1"/>
          </p:cNvSpPr>
          <p:nvPr>
            <p:ph type="ftr" sz="quarter" idx="3"/>
          </p:nvPr>
        </p:nvSpPr>
        <p:spPr>
          <a:xfrm>
            <a:off x="3570649" y="4905213"/>
            <a:ext cx="2002699" cy="220662"/>
          </a:xfrm>
          <a:prstGeom prst="rect">
            <a:avLst/>
          </a:prstGeom>
        </p:spPr>
        <p:txBody>
          <a:bodyPr/>
          <a:lstStyle>
            <a:defPPr>
              <a:defRPr lang="en-US"/>
            </a:defPPr>
            <a:lvl1pPr marL="0" algn="ctr" defTabSz="779163" rtl="0" eaLnBrk="1" latinLnBrk="0" hangingPunct="1">
              <a:defRPr sz="800" i="0" kern="1200">
                <a:solidFill>
                  <a:schemeClr val="bg1">
                    <a:lumMod val="50000"/>
                  </a:schemeClr>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en-US"/>
              <a:t>CLASSIFICATION // PUBLIC</a:t>
            </a:r>
            <a:endParaRPr lang="en-US" dirty="0"/>
          </a:p>
        </p:txBody>
      </p:sp>
    </p:spTree>
    <p:extLst>
      <p:ext uri="{BB962C8B-B14F-4D97-AF65-F5344CB8AC3E}">
        <p14:creationId xmlns:p14="http://schemas.microsoft.com/office/powerpoint/2010/main" val="266952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BAB9BB-47C3-4B82-AEF3-70F98FEF9433}"/>
              </a:ext>
            </a:extLst>
          </p:cNvPr>
          <p:cNvPicPr>
            <a:picLocks noChangeAspect="1"/>
          </p:cNvPicPr>
          <p:nvPr/>
        </p:nvPicPr>
        <p:blipFill>
          <a:blip r:embed="rId2"/>
          <a:stretch>
            <a:fillRect/>
          </a:stretch>
        </p:blipFill>
        <p:spPr>
          <a:xfrm>
            <a:off x="414932" y="903766"/>
            <a:ext cx="11200489" cy="5250600"/>
          </a:xfrm>
          <a:prstGeom prst="rect">
            <a:avLst/>
          </a:prstGeom>
        </p:spPr>
      </p:pic>
    </p:spTree>
    <p:extLst>
      <p:ext uri="{BB962C8B-B14F-4D97-AF65-F5344CB8AC3E}">
        <p14:creationId xmlns:p14="http://schemas.microsoft.com/office/powerpoint/2010/main" val="254813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A224-BD40-4AC7-A533-33DDDA1697F4}"/>
              </a:ext>
            </a:extLst>
          </p:cNvPr>
          <p:cNvSpPr>
            <a:spLocks noGrp="1"/>
          </p:cNvSpPr>
          <p:nvPr>
            <p:ph type="title"/>
          </p:nvPr>
        </p:nvSpPr>
        <p:spPr/>
        <p:txBody>
          <a:bodyPr anchor="ctr"/>
          <a:lstStyle/>
          <a:p>
            <a:r>
              <a:rPr lang="en-US" dirty="0"/>
              <a:t>Your brain can’t handle it</a:t>
            </a:r>
          </a:p>
        </p:txBody>
      </p:sp>
      <p:sp>
        <p:nvSpPr>
          <p:cNvPr id="6" name="TextBox 5">
            <a:extLst>
              <a:ext uri="{FF2B5EF4-FFF2-40B4-BE49-F238E27FC236}">
                <a16:creationId xmlns:a16="http://schemas.microsoft.com/office/drawing/2014/main" id="{D7031BB3-3969-4F5A-A798-EF7B26080FC1}"/>
              </a:ext>
            </a:extLst>
          </p:cNvPr>
          <p:cNvSpPr txBox="1"/>
          <p:nvPr/>
        </p:nvSpPr>
        <p:spPr>
          <a:xfrm>
            <a:off x="7149054" y="3268492"/>
            <a:ext cx="4461754" cy="1077218"/>
          </a:xfrm>
          <a:prstGeom prst="rect">
            <a:avLst/>
          </a:prstGeom>
          <a:noFill/>
        </p:spPr>
        <p:txBody>
          <a:bodyPr wrap="square" rtlCol="0">
            <a:spAutoFit/>
          </a:bodyPr>
          <a:lstStyle/>
          <a:p>
            <a:pPr algn="ctr"/>
            <a:r>
              <a:rPr lang="en-US" sz="3200" b="1" dirty="0"/>
              <a:t>Critical Thinking &amp;</a:t>
            </a:r>
          </a:p>
          <a:p>
            <a:pPr algn="ctr"/>
            <a:r>
              <a:rPr lang="en-US" sz="3200" b="1" dirty="0"/>
              <a:t>Systemized Approaches</a:t>
            </a:r>
          </a:p>
        </p:txBody>
      </p:sp>
      <p:pic>
        <p:nvPicPr>
          <p:cNvPr id="9" name="Picture 8">
            <a:extLst>
              <a:ext uri="{FF2B5EF4-FFF2-40B4-BE49-F238E27FC236}">
                <a16:creationId xmlns:a16="http://schemas.microsoft.com/office/drawing/2014/main" id="{51BBB8B4-4B62-4A05-873E-2EC728798FB7}"/>
              </a:ext>
            </a:extLst>
          </p:cNvPr>
          <p:cNvPicPr>
            <a:picLocks noChangeAspect="1"/>
          </p:cNvPicPr>
          <p:nvPr/>
        </p:nvPicPr>
        <p:blipFill>
          <a:blip r:embed="rId3"/>
          <a:stretch>
            <a:fillRect/>
          </a:stretch>
        </p:blipFill>
        <p:spPr>
          <a:xfrm>
            <a:off x="818860" y="1687076"/>
            <a:ext cx="5707892" cy="4528695"/>
          </a:xfrm>
          <a:prstGeom prst="rect">
            <a:avLst/>
          </a:prstGeom>
        </p:spPr>
      </p:pic>
      <p:sp>
        <p:nvSpPr>
          <p:cNvPr id="7" name="Arrow: Down 6">
            <a:extLst>
              <a:ext uri="{FF2B5EF4-FFF2-40B4-BE49-F238E27FC236}">
                <a16:creationId xmlns:a16="http://schemas.microsoft.com/office/drawing/2014/main" id="{A13FC66A-FE47-4B18-8E73-96955424E96A}"/>
              </a:ext>
            </a:extLst>
          </p:cNvPr>
          <p:cNvSpPr/>
          <p:nvPr/>
        </p:nvSpPr>
        <p:spPr>
          <a:xfrm rot="16200000">
            <a:off x="6060879" y="3540864"/>
            <a:ext cx="1215411" cy="787399"/>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4228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8E08-EA06-4171-8715-248F864F52CA}"/>
              </a:ext>
            </a:extLst>
          </p:cNvPr>
          <p:cNvSpPr>
            <a:spLocks noGrp="1"/>
          </p:cNvSpPr>
          <p:nvPr>
            <p:ph type="title"/>
          </p:nvPr>
        </p:nvSpPr>
        <p:spPr>
          <a:xfrm>
            <a:off x="581193" y="1914144"/>
            <a:ext cx="11458407" cy="2627273"/>
          </a:xfrm>
        </p:spPr>
        <p:txBody>
          <a:bodyPr anchor="t">
            <a:normAutofit/>
          </a:bodyPr>
          <a:lstStyle/>
          <a:p>
            <a:r>
              <a:rPr lang="en-US" sz="3600" b="1" i="1" dirty="0"/>
              <a:t>Most cyber security programs fail</a:t>
            </a:r>
            <a:endParaRPr lang="en-US" dirty="0"/>
          </a:p>
        </p:txBody>
      </p:sp>
    </p:spTree>
    <p:extLst>
      <p:ext uri="{BB962C8B-B14F-4D97-AF65-F5344CB8AC3E}">
        <p14:creationId xmlns:p14="http://schemas.microsoft.com/office/powerpoint/2010/main" val="140007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1E724C-362C-44FD-AD94-BDE099460B2C}"/>
              </a:ext>
            </a:extLst>
          </p:cNvPr>
          <p:cNvPicPr>
            <a:picLocks noChangeAspect="1"/>
          </p:cNvPicPr>
          <p:nvPr/>
        </p:nvPicPr>
        <p:blipFill rotWithShape="1">
          <a:blip r:embed="rId2"/>
          <a:srcRect r="-3" b="3725"/>
          <a:stretch/>
        </p:blipFill>
        <p:spPr>
          <a:xfrm>
            <a:off x="4219921" y="758484"/>
            <a:ext cx="7625914" cy="5341032"/>
          </a:xfrm>
          <a:prstGeom prst="rect">
            <a:avLst/>
          </a:prstGeom>
          <a:noFill/>
        </p:spPr>
      </p:pic>
      <p:sp>
        <p:nvSpPr>
          <p:cNvPr id="9" name="Title 1">
            <a:extLst>
              <a:ext uri="{FF2B5EF4-FFF2-40B4-BE49-F238E27FC236}">
                <a16:creationId xmlns:a16="http://schemas.microsoft.com/office/drawing/2014/main" id="{4DD84A19-7255-447B-AE01-8C88E5E3930C}"/>
              </a:ext>
            </a:extLst>
          </p:cNvPr>
          <p:cNvSpPr>
            <a:spLocks noGrp="1"/>
          </p:cNvSpPr>
          <p:nvPr>
            <p:ph type="title"/>
          </p:nvPr>
        </p:nvSpPr>
        <p:spPr>
          <a:xfrm>
            <a:off x="767857" y="933449"/>
            <a:ext cx="3031852" cy="2720497"/>
          </a:xfrm>
        </p:spPr>
        <p:txBody>
          <a:bodyPr>
            <a:normAutofit/>
          </a:bodyPr>
          <a:lstStyle/>
          <a:p>
            <a:r>
              <a:rPr lang="en-US" dirty="0"/>
              <a:t>World’s biggest data breaches &amp; hacks</a:t>
            </a:r>
            <a:br>
              <a:rPr lang="en-US" dirty="0"/>
            </a:br>
            <a:br>
              <a:rPr lang="en-US" dirty="0"/>
            </a:br>
            <a:r>
              <a:rPr lang="en-US" dirty="0"/>
              <a:t>2016 – 2021</a:t>
            </a:r>
            <a:br>
              <a:rPr lang="en-US" dirty="0"/>
            </a:br>
            <a:br>
              <a:rPr lang="en-US" dirty="0"/>
            </a:br>
            <a:r>
              <a:rPr lang="en-US" dirty="0"/>
              <a:t>6 years</a:t>
            </a:r>
          </a:p>
        </p:txBody>
      </p:sp>
      <p:sp>
        <p:nvSpPr>
          <p:cNvPr id="6" name="Rectangle: Rounded Corners 5">
            <a:extLst>
              <a:ext uri="{FF2B5EF4-FFF2-40B4-BE49-F238E27FC236}">
                <a16:creationId xmlns:a16="http://schemas.microsoft.com/office/drawing/2014/main" id="{C99465D3-4454-4D43-881C-A0071A6C80E3}"/>
              </a:ext>
            </a:extLst>
          </p:cNvPr>
          <p:cNvSpPr/>
          <p:nvPr/>
        </p:nvSpPr>
        <p:spPr>
          <a:xfrm>
            <a:off x="3988337" y="4337167"/>
            <a:ext cx="564205" cy="2267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2017</a:t>
            </a:r>
          </a:p>
        </p:txBody>
      </p:sp>
      <p:sp>
        <p:nvSpPr>
          <p:cNvPr id="12" name="Rectangle: Rounded Corners 11">
            <a:extLst>
              <a:ext uri="{FF2B5EF4-FFF2-40B4-BE49-F238E27FC236}">
                <a16:creationId xmlns:a16="http://schemas.microsoft.com/office/drawing/2014/main" id="{0BC6F96D-AC06-4E3D-BD26-6EA738052F9C}"/>
              </a:ext>
            </a:extLst>
          </p:cNvPr>
          <p:cNvSpPr/>
          <p:nvPr/>
        </p:nvSpPr>
        <p:spPr>
          <a:xfrm>
            <a:off x="3988338" y="3427242"/>
            <a:ext cx="564205" cy="2267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2018</a:t>
            </a:r>
          </a:p>
        </p:txBody>
      </p:sp>
      <p:sp>
        <p:nvSpPr>
          <p:cNvPr id="13" name="Rectangle: Rounded Corners 12">
            <a:extLst>
              <a:ext uri="{FF2B5EF4-FFF2-40B4-BE49-F238E27FC236}">
                <a16:creationId xmlns:a16="http://schemas.microsoft.com/office/drawing/2014/main" id="{B070ECEB-68DE-4F99-9C8B-1C42F9985D20}"/>
              </a:ext>
            </a:extLst>
          </p:cNvPr>
          <p:cNvSpPr/>
          <p:nvPr/>
        </p:nvSpPr>
        <p:spPr>
          <a:xfrm>
            <a:off x="3988339" y="2513528"/>
            <a:ext cx="564205" cy="2267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2019</a:t>
            </a:r>
          </a:p>
        </p:txBody>
      </p:sp>
      <p:sp>
        <p:nvSpPr>
          <p:cNvPr id="14" name="Rectangle: Rounded Corners 13">
            <a:extLst>
              <a:ext uri="{FF2B5EF4-FFF2-40B4-BE49-F238E27FC236}">
                <a16:creationId xmlns:a16="http://schemas.microsoft.com/office/drawing/2014/main" id="{D814D05D-1259-479A-BE8D-76A868CF91FB}"/>
              </a:ext>
            </a:extLst>
          </p:cNvPr>
          <p:cNvSpPr/>
          <p:nvPr/>
        </p:nvSpPr>
        <p:spPr>
          <a:xfrm>
            <a:off x="3994825" y="754968"/>
            <a:ext cx="564205" cy="2267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2021</a:t>
            </a:r>
          </a:p>
        </p:txBody>
      </p:sp>
      <p:sp>
        <p:nvSpPr>
          <p:cNvPr id="15" name="Rectangle: Rounded Corners 14">
            <a:extLst>
              <a:ext uri="{FF2B5EF4-FFF2-40B4-BE49-F238E27FC236}">
                <a16:creationId xmlns:a16="http://schemas.microsoft.com/office/drawing/2014/main" id="{213E3CC7-782D-4064-AC36-2C744C6F3F64}"/>
              </a:ext>
            </a:extLst>
          </p:cNvPr>
          <p:cNvSpPr/>
          <p:nvPr/>
        </p:nvSpPr>
        <p:spPr>
          <a:xfrm>
            <a:off x="3988341" y="1634248"/>
            <a:ext cx="564205" cy="2267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2020</a:t>
            </a:r>
          </a:p>
        </p:txBody>
      </p:sp>
      <p:sp>
        <p:nvSpPr>
          <p:cNvPr id="18" name="Rectangle: Rounded Corners 17">
            <a:extLst>
              <a:ext uri="{FF2B5EF4-FFF2-40B4-BE49-F238E27FC236}">
                <a16:creationId xmlns:a16="http://schemas.microsoft.com/office/drawing/2014/main" id="{E7E00DD4-335C-4756-AABB-193048D4B2D9}"/>
              </a:ext>
            </a:extLst>
          </p:cNvPr>
          <p:cNvSpPr/>
          <p:nvPr/>
        </p:nvSpPr>
        <p:spPr>
          <a:xfrm>
            <a:off x="3988337" y="5220236"/>
            <a:ext cx="564205" cy="2267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2016</a:t>
            </a:r>
          </a:p>
        </p:txBody>
      </p:sp>
      <p:sp>
        <p:nvSpPr>
          <p:cNvPr id="7" name="TextBox 6">
            <a:extLst>
              <a:ext uri="{FF2B5EF4-FFF2-40B4-BE49-F238E27FC236}">
                <a16:creationId xmlns:a16="http://schemas.microsoft.com/office/drawing/2014/main" id="{8F3F9A58-4429-422D-BF5E-722190EC23B8}"/>
              </a:ext>
            </a:extLst>
          </p:cNvPr>
          <p:cNvSpPr txBox="1"/>
          <p:nvPr/>
        </p:nvSpPr>
        <p:spPr>
          <a:xfrm>
            <a:off x="6277583" y="6413770"/>
            <a:ext cx="5830111" cy="230832"/>
          </a:xfrm>
          <a:prstGeom prst="rect">
            <a:avLst/>
          </a:prstGeom>
          <a:noFill/>
        </p:spPr>
        <p:txBody>
          <a:bodyPr wrap="square" rtlCol="0">
            <a:spAutoFit/>
          </a:bodyPr>
          <a:lstStyle/>
          <a:p>
            <a:pPr algn="r"/>
            <a:r>
              <a:rPr lang="en-US" sz="900" i="1" dirty="0"/>
              <a:t>source: </a:t>
            </a:r>
            <a:r>
              <a:rPr lang="en-US" sz="900" i="1" dirty="0">
                <a:hlinkClick r:id="rId3"/>
              </a:rPr>
              <a:t>https://www.informationisbeautiful.net/visualizations/worlds-biggest-data-breaches-hacks/</a:t>
            </a:r>
            <a:endParaRPr lang="en-US" sz="900" i="1" dirty="0"/>
          </a:p>
        </p:txBody>
      </p:sp>
      <p:sp>
        <p:nvSpPr>
          <p:cNvPr id="11" name="Text Placeholder 3">
            <a:extLst>
              <a:ext uri="{FF2B5EF4-FFF2-40B4-BE49-F238E27FC236}">
                <a16:creationId xmlns:a16="http://schemas.microsoft.com/office/drawing/2014/main" id="{33645936-9A4D-4581-9C60-D5303C1AAFEB}"/>
              </a:ext>
            </a:extLst>
          </p:cNvPr>
          <p:cNvSpPr>
            <a:spLocks noGrp="1"/>
          </p:cNvSpPr>
          <p:nvPr>
            <p:ph type="body" sz="half" idx="2"/>
          </p:nvPr>
        </p:nvSpPr>
        <p:spPr>
          <a:xfrm>
            <a:off x="767857" y="4078224"/>
            <a:ext cx="3031852" cy="1759822"/>
          </a:xfrm>
        </p:spPr>
        <p:txBody>
          <a:bodyPr>
            <a:normAutofit/>
          </a:bodyPr>
          <a:lstStyle/>
          <a:p>
            <a:r>
              <a:rPr lang="en-US" b="1" dirty="0">
                <a:solidFill>
                  <a:schemeClr val="bg1"/>
                </a:solidFill>
              </a:rPr>
              <a:t>Largest breaches by records lost</a:t>
            </a:r>
          </a:p>
        </p:txBody>
      </p:sp>
    </p:spTree>
    <p:extLst>
      <p:ext uri="{BB962C8B-B14F-4D97-AF65-F5344CB8AC3E}">
        <p14:creationId xmlns:p14="http://schemas.microsoft.com/office/powerpoint/2010/main" val="131324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790C92E-2B8E-47EA-8F14-2DE8EF0141E6}"/>
              </a:ext>
            </a:extLst>
          </p:cNvPr>
          <p:cNvSpPr>
            <a:spLocks noGrp="1"/>
          </p:cNvSpPr>
          <p:nvPr>
            <p:ph type="body" sz="half" idx="2"/>
          </p:nvPr>
        </p:nvSpPr>
        <p:spPr>
          <a:xfrm>
            <a:off x="767857" y="4078224"/>
            <a:ext cx="3031852" cy="1759822"/>
          </a:xfrm>
        </p:spPr>
        <p:txBody>
          <a:bodyPr>
            <a:normAutofit/>
          </a:bodyPr>
          <a:lstStyle/>
          <a:p>
            <a:r>
              <a:rPr lang="en-US" b="1" dirty="0">
                <a:solidFill>
                  <a:schemeClr val="bg1"/>
                </a:solidFill>
              </a:rPr>
              <a:t>More frequent</a:t>
            </a:r>
          </a:p>
          <a:p>
            <a:r>
              <a:rPr lang="en-US" b="1" dirty="0">
                <a:solidFill>
                  <a:schemeClr val="bg1"/>
                </a:solidFill>
              </a:rPr>
              <a:t>More impactful</a:t>
            </a:r>
          </a:p>
          <a:p>
            <a:r>
              <a:rPr lang="en-US" b="1" dirty="0">
                <a:solidFill>
                  <a:schemeClr val="bg1"/>
                </a:solidFill>
              </a:rPr>
              <a:t>More costly</a:t>
            </a:r>
          </a:p>
        </p:txBody>
      </p:sp>
      <p:pic>
        <p:nvPicPr>
          <p:cNvPr id="11" name="Picture 10">
            <a:extLst>
              <a:ext uri="{FF2B5EF4-FFF2-40B4-BE49-F238E27FC236}">
                <a16:creationId xmlns:a16="http://schemas.microsoft.com/office/drawing/2014/main" id="{98EECAEE-1D20-4C97-9AEC-43BAEB9D557B}"/>
              </a:ext>
            </a:extLst>
          </p:cNvPr>
          <p:cNvPicPr>
            <a:picLocks noChangeAspect="1"/>
          </p:cNvPicPr>
          <p:nvPr/>
        </p:nvPicPr>
        <p:blipFill>
          <a:blip r:embed="rId2"/>
          <a:stretch>
            <a:fillRect/>
          </a:stretch>
        </p:blipFill>
        <p:spPr>
          <a:xfrm>
            <a:off x="6096000" y="598714"/>
            <a:ext cx="3798522" cy="6096000"/>
          </a:xfrm>
          <a:prstGeom prst="rect">
            <a:avLst/>
          </a:prstGeom>
        </p:spPr>
      </p:pic>
      <p:sp>
        <p:nvSpPr>
          <p:cNvPr id="15" name="Rectangle: Rounded Corners 14">
            <a:extLst>
              <a:ext uri="{FF2B5EF4-FFF2-40B4-BE49-F238E27FC236}">
                <a16:creationId xmlns:a16="http://schemas.microsoft.com/office/drawing/2014/main" id="{6976E522-2F90-4A92-B826-D5A0D5853855}"/>
              </a:ext>
            </a:extLst>
          </p:cNvPr>
          <p:cNvSpPr/>
          <p:nvPr/>
        </p:nvSpPr>
        <p:spPr>
          <a:xfrm>
            <a:off x="5257801" y="598714"/>
            <a:ext cx="728598" cy="33473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2021</a:t>
            </a:r>
          </a:p>
        </p:txBody>
      </p:sp>
      <p:sp>
        <p:nvSpPr>
          <p:cNvPr id="22" name="Title 1">
            <a:extLst>
              <a:ext uri="{FF2B5EF4-FFF2-40B4-BE49-F238E27FC236}">
                <a16:creationId xmlns:a16="http://schemas.microsoft.com/office/drawing/2014/main" id="{1106559B-1319-4CA2-A08A-60337BE19BBD}"/>
              </a:ext>
            </a:extLst>
          </p:cNvPr>
          <p:cNvSpPr>
            <a:spLocks noGrp="1"/>
          </p:cNvSpPr>
          <p:nvPr>
            <p:ph type="title"/>
          </p:nvPr>
        </p:nvSpPr>
        <p:spPr>
          <a:xfrm>
            <a:off x="767857" y="933449"/>
            <a:ext cx="3031852" cy="2720497"/>
          </a:xfrm>
        </p:spPr>
        <p:txBody>
          <a:bodyPr>
            <a:normAutofit/>
          </a:bodyPr>
          <a:lstStyle/>
          <a:p>
            <a:r>
              <a:rPr lang="en-US" dirty="0"/>
              <a:t>World’s biggest data breaches &amp; hacks</a:t>
            </a:r>
            <a:br>
              <a:rPr lang="en-US" dirty="0"/>
            </a:br>
            <a:br>
              <a:rPr lang="en-US" dirty="0"/>
            </a:br>
            <a:r>
              <a:rPr lang="en-US" dirty="0"/>
              <a:t>2004 – 2021</a:t>
            </a:r>
            <a:br>
              <a:rPr lang="en-US" dirty="0"/>
            </a:br>
            <a:br>
              <a:rPr lang="en-US" dirty="0"/>
            </a:br>
            <a:r>
              <a:rPr lang="en-US" dirty="0"/>
              <a:t>17 years</a:t>
            </a:r>
          </a:p>
        </p:txBody>
      </p:sp>
      <p:sp>
        <p:nvSpPr>
          <p:cNvPr id="8" name="Rectangle: Rounded Corners 7">
            <a:extLst>
              <a:ext uri="{FF2B5EF4-FFF2-40B4-BE49-F238E27FC236}">
                <a16:creationId xmlns:a16="http://schemas.microsoft.com/office/drawing/2014/main" id="{81BED30A-A6EF-4B56-9B71-28977B9CC31C}"/>
              </a:ext>
            </a:extLst>
          </p:cNvPr>
          <p:cNvSpPr/>
          <p:nvPr/>
        </p:nvSpPr>
        <p:spPr>
          <a:xfrm>
            <a:off x="5257801" y="6252935"/>
            <a:ext cx="728598" cy="33473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2004</a:t>
            </a:r>
          </a:p>
        </p:txBody>
      </p:sp>
      <p:sp>
        <p:nvSpPr>
          <p:cNvPr id="9" name="Rectangle: Rounded Corners 8">
            <a:extLst>
              <a:ext uri="{FF2B5EF4-FFF2-40B4-BE49-F238E27FC236}">
                <a16:creationId xmlns:a16="http://schemas.microsoft.com/office/drawing/2014/main" id="{3F5C7815-7C47-4537-95BC-FD43FC2AA491}"/>
              </a:ext>
            </a:extLst>
          </p:cNvPr>
          <p:cNvSpPr/>
          <p:nvPr/>
        </p:nvSpPr>
        <p:spPr>
          <a:xfrm>
            <a:off x="5257801" y="2943981"/>
            <a:ext cx="728598" cy="33473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2016</a:t>
            </a:r>
          </a:p>
        </p:txBody>
      </p:sp>
    </p:spTree>
    <p:extLst>
      <p:ext uri="{BB962C8B-B14F-4D97-AF65-F5344CB8AC3E}">
        <p14:creationId xmlns:p14="http://schemas.microsoft.com/office/powerpoint/2010/main" val="363467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A224-BD40-4AC7-A533-33DDDA1697F4}"/>
              </a:ext>
            </a:extLst>
          </p:cNvPr>
          <p:cNvSpPr>
            <a:spLocks noGrp="1"/>
          </p:cNvSpPr>
          <p:nvPr>
            <p:ph type="title"/>
          </p:nvPr>
        </p:nvSpPr>
        <p:spPr/>
        <p:txBody>
          <a:bodyPr anchor="ctr"/>
          <a:lstStyle/>
          <a:p>
            <a:r>
              <a:rPr lang="en-US" dirty="0"/>
              <a:t>Poor cyber security impacts the bottom line</a:t>
            </a:r>
          </a:p>
        </p:txBody>
      </p:sp>
      <p:sp>
        <p:nvSpPr>
          <p:cNvPr id="3" name="Content Placeholder 2">
            <a:extLst>
              <a:ext uri="{FF2B5EF4-FFF2-40B4-BE49-F238E27FC236}">
                <a16:creationId xmlns:a16="http://schemas.microsoft.com/office/drawing/2014/main" id="{2EE09516-3169-418B-9F5F-A8CCCD6DD44E}"/>
              </a:ext>
            </a:extLst>
          </p:cNvPr>
          <p:cNvSpPr>
            <a:spLocks noGrp="1"/>
          </p:cNvSpPr>
          <p:nvPr>
            <p:ph idx="1"/>
          </p:nvPr>
        </p:nvSpPr>
        <p:spPr>
          <a:xfrm>
            <a:off x="1046747" y="2340864"/>
            <a:ext cx="10564060" cy="3634486"/>
          </a:xfrm>
        </p:spPr>
        <p:txBody>
          <a:bodyPr anchor="t">
            <a:normAutofit/>
          </a:bodyPr>
          <a:lstStyle/>
          <a:p>
            <a:pPr>
              <a:spcBef>
                <a:spcPct val="0"/>
              </a:spcBef>
              <a:spcAft>
                <a:spcPts val="800"/>
              </a:spcAft>
            </a:pPr>
            <a:r>
              <a:rPr lang="en-US" sz="2400" dirty="0"/>
              <a:t>Increased insurance premiums and coverage loss</a:t>
            </a:r>
          </a:p>
          <a:p>
            <a:pPr>
              <a:spcBef>
                <a:spcPct val="0"/>
              </a:spcBef>
              <a:spcAft>
                <a:spcPts val="800"/>
              </a:spcAft>
            </a:pPr>
            <a:r>
              <a:rPr lang="en-US" sz="2400" dirty="0"/>
              <a:t>Financial costs (direct &amp; indirect)</a:t>
            </a:r>
          </a:p>
          <a:p>
            <a:pPr>
              <a:spcBef>
                <a:spcPct val="0"/>
              </a:spcBef>
              <a:spcAft>
                <a:spcPts val="800"/>
              </a:spcAft>
            </a:pPr>
            <a:r>
              <a:rPr lang="en-US" sz="2400" dirty="0"/>
              <a:t>Operational downtime</a:t>
            </a:r>
          </a:p>
          <a:p>
            <a:pPr>
              <a:spcBef>
                <a:spcPct val="0"/>
              </a:spcBef>
              <a:spcAft>
                <a:spcPts val="800"/>
              </a:spcAft>
            </a:pPr>
            <a:r>
              <a:rPr lang="en-US" sz="2400" dirty="0"/>
              <a:t>Brand reputational</a:t>
            </a:r>
          </a:p>
          <a:p>
            <a:pPr>
              <a:spcBef>
                <a:spcPct val="0"/>
              </a:spcBef>
              <a:spcAft>
                <a:spcPts val="800"/>
              </a:spcAft>
            </a:pPr>
            <a:r>
              <a:rPr lang="en-US" sz="2400" dirty="0"/>
              <a:t>Lower customer retention</a:t>
            </a:r>
          </a:p>
          <a:p>
            <a:pPr>
              <a:spcBef>
                <a:spcPct val="0"/>
              </a:spcBef>
              <a:spcAft>
                <a:spcPts val="800"/>
              </a:spcAft>
            </a:pPr>
            <a:r>
              <a:rPr lang="en-US" sz="2400" dirty="0"/>
              <a:t>Decreased organizational agility</a:t>
            </a:r>
          </a:p>
        </p:txBody>
      </p:sp>
    </p:spTree>
    <p:extLst>
      <p:ext uri="{BB962C8B-B14F-4D97-AF65-F5344CB8AC3E}">
        <p14:creationId xmlns:p14="http://schemas.microsoft.com/office/powerpoint/2010/main" val="3894833929"/>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Tahoma"/>
        <a:font script="Arab" typeface="Majalla UI"/>
        <a:font script="Hebr" typeface="Arial"/>
        <a:font script="Telu" typeface="Gautami"/>
        <a:font script="Ethi" typeface="Nyala"/>
        <a:font script="Jpan" typeface="HGｺﾞｼｯｸE"/>
        <a:font script="Grek" typeface="Corbel"/>
        <a:font script="Sinh" typeface="Iskoola Pota"/>
        <a:font script="Taml" typeface="Latha"/>
        <a:font script="Deva" typeface="Mangal"/>
        <a:font script="Knda" typeface="Tunga"/>
        <a:font script="Tibt" typeface="Microsoft Himalaya"/>
        <a:font script="Khmr" typeface="DaunPenh"/>
        <a:font script="Hant" typeface="微軟正黑體"/>
        <a:font script="Cyrl" typeface="Corbel"/>
        <a:font script="Laoo" typeface="DokChampa"/>
        <a:font script="Mong" typeface="Mongolian Baiti"/>
        <a:font script="Hans" typeface="华文中宋"/>
        <a:font script="Guru" typeface="Raavi"/>
        <a:font script="Thaa" typeface="MV Boli"/>
        <a:font script="Cans" typeface="Euphemia"/>
        <a:font script="Hang" typeface="휴먼매직체"/>
        <a:font script="Syrc" typeface="Estrangelo Edessa"/>
      </a:majorFont>
      <a:minorFont>
        <a:latin typeface="Franklin Gothic Book" panose="020B0502020104020203"/>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Tahoma"/>
        <a:font script="Arab" typeface="Majalla UI"/>
        <a:font script="Hebr" typeface="Arial"/>
        <a:font script="Telu" typeface="Gautami"/>
        <a:font script="Ethi" typeface="Nyala"/>
        <a:font script="Jpan" typeface="HGｺﾞｼｯｸE"/>
        <a:font script="Grek" typeface="Corbel"/>
        <a:font script="Sinh" typeface="Iskoola Pota"/>
        <a:font script="Taml" typeface="Latha"/>
        <a:font script="Deva" typeface="Mangal"/>
        <a:font script="Knda" typeface="Tunga"/>
        <a:font script="Tibt" typeface="Microsoft Himalaya"/>
        <a:font script="Khmr" typeface="DaunPenh"/>
        <a:font script="Hant" typeface="微軟正黑體"/>
        <a:font script="Cyrl" typeface="Corbel"/>
        <a:font script="Laoo" typeface="DokChampa"/>
        <a:font script="Mong" typeface="Mongolian Baiti"/>
        <a:font script="Hans" typeface="华文中宋"/>
        <a:font script="Guru" typeface="Raavi"/>
        <a:font script="Thaa" typeface="MV Boli"/>
        <a:font script="Cans" typeface="Euphemia"/>
        <a:font script="Hang" typeface="휴먼매직체"/>
        <a:font script="Syrc" typeface="Estrangelo Edessa"/>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tileRect/>
        </a:gradFill>
        <a:gradFill rotWithShape="1">
          <a:gsLst>
            <a:gs pos="0">
              <a:schemeClr val="phClr">
                <a:tint val="98000"/>
                <a:lumMod val="110000"/>
              </a:schemeClr>
            </a:gs>
            <a:gs pos="84000">
              <a:schemeClr val="phClr">
                <a:shade val="90000"/>
                <a:lumMod val="88000"/>
              </a:schemeClr>
            </a:gs>
          </a:gsLst>
          <a:lin ang="5400000" scaled="0"/>
          <a:tileRect/>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tileRect/>
        </a:gradFill>
        <a:gradFill rotWithShape="1">
          <a:gsLst>
            <a:gs pos="0">
              <a:schemeClr val="phClr">
                <a:tint val="90000"/>
                <a:lumMod val="110000"/>
              </a:schemeClr>
            </a:gs>
            <a:gs pos="100000">
              <a:schemeClr val="phClr">
                <a:shade val="98000"/>
                <a:satMod val="110000"/>
                <a:lumMod val="86000"/>
              </a:schemeClr>
            </a:gs>
          </a:gsLst>
          <a:path path="circle"/>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documentManagement/types"/>
    <ds:schemaRef ds:uri="http://purl.org/dc/dcmitype/"/>
    <ds:schemaRef ds:uri="16c05727-aa75-4e4a-9b5f-8a80a1165891"/>
    <ds:schemaRef ds:uri="http://purl.org/dc/terms/"/>
    <ds:schemaRef ds:uri="http://schemas.openxmlformats.org/package/2006/metadata/core-properties"/>
    <ds:schemaRef ds:uri="http://purl.org/dc/elements/1.1/"/>
    <ds:schemaRef ds:uri="http://schemas.microsoft.com/office/infopath/2007/PartnerControls"/>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{F2A04C4C-1BB6-466C-AC31-BB963D16D8DC}tf33552983_win32</Template>
  <TotalTime>1176</TotalTime>
  <Words>1696</Words>
  <Application>Microsoft Office PowerPoint</Application>
  <PresentationFormat>Widescreen</PresentationFormat>
  <Paragraphs>251</Paragraphs>
  <Slides>31</Slides>
  <Notes>14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Franklin Gothic Book</vt:lpstr>
      <vt:lpstr>Franklin Gothic Demi</vt:lpstr>
      <vt:lpstr>Wingdings</vt:lpstr>
      <vt:lpstr>Wingdings 2</vt:lpstr>
      <vt:lpstr>DividendVTI</vt:lpstr>
      <vt:lpstr>PowerPoint Presentation</vt:lpstr>
      <vt:lpstr>Your take-a-way</vt:lpstr>
      <vt:lpstr>The pace of change is slowest now than it will be in your lifetime</vt:lpstr>
      <vt:lpstr>PowerPoint Presentation</vt:lpstr>
      <vt:lpstr>Your brain can’t handle it</vt:lpstr>
      <vt:lpstr>Most cyber security programs fail</vt:lpstr>
      <vt:lpstr>World’s biggest data breaches &amp; hacks  2016 – 2021  6 years</vt:lpstr>
      <vt:lpstr>World’s biggest data breaches &amp; hacks  2004 – 2021  17 years</vt:lpstr>
      <vt:lpstr>Poor cyber security impacts the bottom line</vt:lpstr>
      <vt:lpstr>PowerPoint Presentation</vt:lpstr>
      <vt:lpstr>assertion</vt:lpstr>
      <vt:lpstr>In times of radical change,  managing the basics is everything</vt:lpstr>
      <vt:lpstr>CIS-18 &amp; Fundamental hygiene</vt:lpstr>
      <vt:lpstr>CIS-18 &amp; Fundamental hygiene</vt:lpstr>
      <vt:lpstr>Ransomware VS HYGIENE</vt:lpstr>
      <vt:lpstr>cyber security as a process</vt:lpstr>
      <vt:lpstr>Systemize your tactics and strategy</vt:lpstr>
      <vt:lpstr>typical cyber security program development methods</vt:lpstr>
      <vt:lpstr>hybrid risk assessment &amp; program development process</vt:lpstr>
      <vt:lpstr>comprehensive Cyber security Program (CSP) development</vt:lpstr>
      <vt:lpstr>Modified csf</vt:lpstr>
      <vt:lpstr>Modified CSF</vt:lpstr>
      <vt:lpstr>PowerPoint Presentation</vt:lpstr>
      <vt:lpstr>Defining risk posture</vt:lpstr>
      <vt:lpstr>PowerPoint Presentation</vt:lpstr>
      <vt:lpstr>Score roll-up to categories</vt:lpstr>
      <vt:lpstr>PowerPoint Presentation</vt:lpstr>
      <vt:lpstr>PowerPoint Presentation</vt:lpstr>
      <vt:lpstr>Recap</vt:lpstr>
      <vt:lpstr>PowerPoint Presentation</vt:lpstr>
      <vt:lpstr>Scenario based risk tracking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URGENCY TO TREAT CYBERSECURITY AS A BUSINESS DECISION</dc:title>
  <dc:creator>Arlan McMillan</dc:creator>
  <cp:lastModifiedBy>Arlan McMillan</cp:lastModifiedBy>
  <cp:revision>62</cp:revision>
  <cp:lastPrinted>1900-01-01T00:00:00Z</cp:lastPrinted>
  <dcterms:created xsi:type="dcterms:W3CDTF">1900-01-01T00:00:00Z</dcterms:created>
  <dcterms:modified xsi:type="dcterms:W3CDTF">2022-04-26T13:01:52Z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